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9"/>
  </p:handoutMasterIdLst>
  <p:sldIdLst>
    <p:sldId id="256" r:id="rId3"/>
    <p:sldId id="257" r:id="rId5"/>
    <p:sldId id="258" r:id="rId6"/>
    <p:sldId id="262" r:id="rId7"/>
    <p:sldId id="281" r:id="rId8"/>
  </p:sldIdLst>
  <p:sldSz cx="12192000" cy="6858000"/>
  <p:notesSz cx="7103745" cy="10234295"/>
  <p:embeddedFontLst>
    <p:embeddedFont>
      <p:font typeface="汉仪中简黑简" panose="00020600040101010101" charset="-122"/>
      <p:regular r:id="rId13"/>
    </p:embeddedFont>
    <p:embeddedFont>
      <p:font typeface="汉仪雅酷黑简" panose="00020600040101010101" charset="-122"/>
      <p:regular r:id="rId14"/>
    </p:embeddedFont>
    <p:embeddedFont>
      <p:font typeface="汉仪粗宋简" panose="02010600000101010101" charset="-122"/>
      <p:regular r:id="rId15"/>
    </p:embeddedFont>
    <p:embeddedFont>
      <p:font typeface="微软雅黑 Light" panose="020B0502040204020203" charset="-122"/>
      <p:regular r:id="rId16"/>
    </p:embeddedFont>
  </p:embeddedFontLst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F3FC"/>
    <a:srgbClr val="D2DEEF"/>
    <a:srgbClr val="EAEFF7"/>
    <a:srgbClr val="5098D2"/>
    <a:srgbClr val="1A47B3"/>
    <a:srgbClr val="C0E6F9"/>
    <a:srgbClr val="FDA800"/>
    <a:srgbClr val="099187"/>
    <a:srgbClr val="7FB1CF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6374"/>
  </p:normalViewPr>
  <p:slideViewPr>
    <p:cSldViewPr snapToGrid="0" showGuides="1">
      <p:cViewPr varScale="1">
        <p:scale>
          <a:sx n="127" d="100"/>
          <a:sy n="127" d="100"/>
        </p:scale>
        <p:origin x="1952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gs" Target="tags/tag1.xml"/><Relationship Id="rId16" Type="http://schemas.openxmlformats.org/officeDocument/2006/relationships/font" Target="fonts/font4.fntdata"/><Relationship Id="rId15" Type="http://schemas.openxmlformats.org/officeDocument/2006/relationships/font" Target="fonts/font3.fntdata"/><Relationship Id="rId14" Type="http://schemas.openxmlformats.org/officeDocument/2006/relationships/font" Target="fonts/font2.fntdata"/><Relationship Id="rId13" Type="http://schemas.openxmlformats.org/officeDocument/2006/relationships/font" Target="fonts/font1.fntdata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>
              <a:latin typeface="汉仪中简黑简" panose="00020600040101010101" charset="-122"/>
              <a:ea typeface="汉仪中简黑简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>
                <a:ea typeface="汉仪中简黑简" panose="00020600040101010101" charset="-122"/>
              </a:rPr>
            </a:fld>
            <a:endParaRPr lang="zh-CN" altLang="en-US">
              <a:ea typeface="汉仪中简黑简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>
              <a:latin typeface="汉仪中简黑简" panose="00020600040101010101" charset="-122"/>
              <a:ea typeface="汉仪中简黑简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>
                <a:ea typeface="汉仪中简黑简" panose="00020600040101010101" charset="-122"/>
              </a:rPr>
            </a:fld>
            <a:endParaRPr lang="zh-CN" altLang="en-US">
              <a:ea typeface="汉仪中简黑简" panose="0002060004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中简黑简" panose="00020600040101010101" charset="-122"/>
                <a:ea typeface="汉仪中简黑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中简黑简" panose="00020600040101010101" charset="-122"/>
                <a:ea typeface="汉仪中简黑简" panose="00020600040101010101" charset="-122"/>
              </a:defRPr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中简黑简" panose="00020600040101010101" charset="-122"/>
                <a:ea typeface="汉仪中简黑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中简黑简" panose="00020600040101010101" charset="-122"/>
                <a:ea typeface="汉仪中简黑简" panose="00020600040101010101" charset="-122"/>
              </a:defRPr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中简黑简" panose="00020600040101010101" charset="-122"/>
        <a:ea typeface="汉仪中简黑简" panose="00020600040101010101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中简黑简" panose="00020600040101010101" charset="-122"/>
        <a:ea typeface="汉仪中简黑简" panose="00020600040101010101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中简黑简" panose="00020600040101010101" charset="-122"/>
        <a:ea typeface="汉仪中简黑简" panose="00020600040101010101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中简黑简" panose="00020600040101010101" charset="-122"/>
        <a:ea typeface="汉仪中简黑简" panose="00020600040101010101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中简黑简" panose="00020600040101010101" charset="-122"/>
        <a:ea typeface="汉仪中简黑简" panose="00020600040101010101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汉仪中简黑简" panose="00020600040101010101" charset="-122"/>
          <a:ea typeface="汉仪中简黑简" panose="00020600040101010101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汉仪中简黑简" panose="00020600040101010101" charset="-122"/>
          <a:ea typeface="汉仪中简黑简" panose="00020600040101010101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汉仪中简黑简" panose="00020600040101010101" charset="-122"/>
          <a:ea typeface="汉仪中简黑简" panose="00020600040101010101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汉仪中简黑简" panose="00020600040101010101" charset="-122"/>
          <a:ea typeface="汉仪中简黑简" panose="00020600040101010101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中简黑简" panose="00020600040101010101" charset="-122"/>
          <a:ea typeface="汉仪中简黑简" panose="00020600040101010101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中简黑简" panose="00020600040101010101" charset="-122"/>
          <a:ea typeface="汉仪中简黑简" panose="0002060004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/>
        </p:nvSpPr>
        <p:spPr>
          <a:xfrm>
            <a:off x="-14605" y="0"/>
            <a:ext cx="10471785" cy="6859905"/>
          </a:xfrm>
          <a:custGeom>
            <a:avLst/>
            <a:gdLst>
              <a:gd name="connsiteX0" fmla="*/ 2725 w 16491"/>
              <a:gd name="connsiteY0" fmla="*/ 0 h 10803"/>
              <a:gd name="connsiteX1" fmla="*/ 3928 w 16491"/>
              <a:gd name="connsiteY1" fmla="*/ 1613 h 10803"/>
              <a:gd name="connsiteX2" fmla="*/ 3955 w 16491"/>
              <a:gd name="connsiteY2" fmla="*/ 1623 h 10803"/>
              <a:gd name="connsiteX3" fmla="*/ 3982 w 16491"/>
              <a:gd name="connsiteY3" fmla="*/ 1634 h 10803"/>
              <a:gd name="connsiteX4" fmla="*/ 4011 w 16491"/>
              <a:gd name="connsiteY4" fmla="*/ 1646 h 10803"/>
              <a:gd name="connsiteX5" fmla="*/ 4039 w 16491"/>
              <a:gd name="connsiteY5" fmla="*/ 1657 h 10803"/>
              <a:gd name="connsiteX6" fmla="*/ 4058 w 16491"/>
              <a:gd name="connsiteY6" fmla="*/ 1665 h 10803"/>
              <a:gd name="connsiteX7" fmla="*/ 4438 w 16491"/>
              <a:gd name="connsiteY7" fmla="*/ 1825 h 10803"/>
              <a:gd name="connsiteX8" fmla="*/ 5398 w 16491"/>
              <a:gd name="connsiteY8" fmla="*/ 1849 h 10803"/>
              <a:gd name="connsiteX9" fmla="*/ 5404 w 16491"/>
              <a:gd name="connsiteY9" fmla="*/ 1849 h 10803"/>
              <a:gd name="connsiteX10" fmla="*/ 5410 w 16491"/>
              <a:gd name="connsiteY10" fmla="*/ 1849 h 10803"/>
              <a:gd name="connsiteX11" fmla="*/ 5416 w 16491"/>
              <a:gd name="connsiteY11" fmla="*/ 1849 h 10803"/>
              <a:gd name="connsiteX12" fmla="*/ 5734 w 16491"/>
              <a:gd name="connsiteY12" fmla="*/ 1845 h 10803"/>
              <a:gd name="connsiteX13" fmla="*/ 5759 w 16491"/>
              <a:gd name="connsiteY13" fmla="*/ 1845 h 10803"/>
              <a:gd name="connsiteX14" fmla="*/ 5985 w 16491"/>
              <a:gd name="connsiteY14" fmla="*/ 1842 h 10803"/>
              <a:gd name="connsiteX15" fmla="*/ 5987 w 16491"/>
              <a:gd name="connsiteY15" fmla="*/ 1842 h 10803"/>
              <a:gd name="connsiteX16" fmla="*/ 5989 w 16491"/>
              <a:gd name="connsiteY16" fmla="*/ 1842 h 10803"/>
              <a:gd name="connsiteX17" fmla="*/ 5991 w 16491"/>
              <a:gd name="connsiteY17" fmla="*/ 1842 h 10803"/>
              <a:gd name="connsiteX18" fmla="*/ 5992 w 16491"/>
              <a:gd name="connsiteY18" fmla="*/ 1842 h 10803"/>
              <a:gd name="connsiteX19" fmla="*/ 5994 w 16491"/>
              <a:gd name="connsiteY19" fmla="*/ 1842 h 10803"/>
              <a:gd name="connsiteX20" fmla="*/ 6052 w 16491"/>
              <a:gd name="connsiteY20" fmla="*/ 1841 h 10803"/>
              <a:gd name="connsiteX21" fmla="*/ 6109 w 16491"/>
              <a:gd name="connsiteY21" fmla="*/ 1841 h 10803"/>
              <a:gd name="connsiteX22" fmla="*/ 6165 w 16491"/>
              <a:gd name="connsiteY22" fmla="*/ 1840 h 10803"/>
              <a:gd name="connsiteX23" fmla="*/ 7289 w 16491"/>
              <a:gd name="connsiteY23" fmla="*/ 1820 h 10803"/>
              <a:gd name="connsiteX24" fmla="*/ 8042 w 16491"/>
              <a:gd name="connsiteY24" fmla="*/ 3065 h 10803"/>
              <a:gd name="connsiteX25" fmla="*/ 8243 w 16491"/>
              <a:gd name="connsiteY25" fmla="*/ 3575 h 10803"/>
              <a:gd name="connsiteX26" fmla="*/ 8340 w 16491"/>
              <a:gd name="connsiteY26" fmla="*/ 3919 h 10803"/>
              <a:gd name="connsiteX27" fmla="*/ 8342 w 16491"/>
              <a:gd name="connsiteY27" fmla="*/ 3925 h 10803"/>
              <a:gd name="connsiteX28" fmla="*/ 8344 w 16491"/>
              <a:gd name="connsiteY28" fmla="*/ 3932 h 10803"/>
              <a:gd name="connsiteX29" fmla="*/ 8345 w 16491"/>
              <a:gd name="connsiteY29" fmla="*/ 3938 h 10803"/>
              <a:gd name="connsiteX30" fmla="*/ 9679 w 16491"/>
              <a:gd name="connsiteY30" fmla="*/ 5363 h 10803"/>
              <a:gd name="connsiteX31" fmla="*/ 10289 w 16491"/>
              <a:gd name="connsiteY31" fmla="*/ 5593 h 10803"/>
              <a:gd name="connsiteX32" fmla="*/ 10647 w 16491"/>
              <a:gd name="connsiteY32" fmla="*/ 5768 h 10803"/>
              <a:gd name="connsiteX33" fmla="*/ 10671 w 16491"/>
              <a:gd name="connsiteY33" fmla="*/ 5780 h 10803"/>
              <a:gd name="connsiteX34" fmla="*/ 11785 w 16491"/>
              <a:gd name="connsiteY34" fmla="*/ 7182 h 10803"/>
              <a:gd name="connsiteX35" fmla="*/ 11927 w 16491"/>
              <a:gd name="connsiteY35" fmla="*/ 7687 h 10803"/>
              <a:gd name="connsiteX36" fmla="*/ 12026 w 16491"/>
              <a:gd name="connsiteY36" fmla="*/ 7948 h 10803"/>
              <a:gd name="connsiteX37" fmla="*/ 12027 w 16491"/>
              <a:gd name="connsiteY37" fmla="*/ 7950 h 10803"/>
              <a:gd name="connsiteX38" fmla="*/ 12028 w 16491"/>
              <a:gd name="connsiteY38" fmla="*/ 7953 h 10803"/>
              <a:gd name="connsiteX39" fmla="*/ 12029 w 16491"/>
              <a:gd name="connsiteY39" fmla="*/ 7956 h 10803"/>
              <a:gd name="connsiteX40" fmla="*/ 12030 w 16491"/>
              <a:gd name="connsiteY40" fmla="*/ 7958 h 10803"/>
              <a:gd name="connsiteX41" fmla="*/ 13485 w 16491"/>
              <a:gd name="connsiteY41" fmla="*/ 8837 h 10803"/>
              <a:gd name="connsiteX42" fmla="*/ 13491 w 16491"/>
              <a:gd name="connsiteY42" fmla="*/ 8838 h 10803"/>
              <a:gd name="connsiteX43" fmla="*/ 13498 w 16491"/>
              <a:gd name="connsiteY43" fmla="*/ 8838 h 10803"/>
              <a:gd name="connsiteX44" fmla="*/ 0 w 16491"/>
              <a:gd name="connsiteY44" fmla="*/ 10803 h 10803"/>
              <a:gd name="connsiteX45" fmla="*/ 0 w 16491"/>
              <a:gd name="connsiteY45" fmla="*/ 0 h 10803"/>
              <a:gd name="connsiteX46" fmla="*/ 2725 w 16491"/>
              <a:gd name="connsiteY46" fmla="*/ 0 h 10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6491" h="10803">
                <a:moveTo>
                  <a:pt x="2725" y="0"/>
                </a:moveTo>
                <a:cubicBezTo>
                  <a:pt x="2909" y="1216"/>
                  <a:pt x="3422" y="1424"/>
                  <a:pt x="3928" y="1613"/>
                </a:cubicBezTo>
                <a:lnTo>
                  <a:pt x="3955" y="1623"/>
                </a:lnTo>
                <a:lnTo>
                  <a:pt x="3982" y="1634"/>
                </a:lnTo>
                <a:lnTo>
                  <a:pt x="4011" y="1646"/>
                </a:lnTo>
                <a:lnTo>
                  <a:pt x="4039" y="1657"/>
                </a:lnTo>
                <a:lnTo>
                  <a:pt x="4058" y="1665"/>
                </a:lnTo>
                <a:cubicBezTo>
                  <a:pt x="4438" y="1825"/>
                  <a:pt x="5048" y="1850"/>
                  <a:pt x="5379" y="1849"/>
                </a:cubicBezTo>
                <a:lnTo>
                  <a:pt x="5398" y="1849"/>
                </a:lnTo>
                <a:lnTo>
                  <a:pt x="5404" y="1849"/>
                </a:lnTo>
                <a:lnTo>
                  <a:pt x="5410" y="1849"/>
                </a:lnTo>
                <a:lnTo>
                  <a:pt x="5416" y="1849"/>
                </a:lnTo>
                <a:cubicBezTo>
                  <a:pt x="5523" y="1849"/>
                  <a:pt x="5673" y="1846"/>
                  <a:pt x="5734" y="1845"/>
                </a:cubicBezTo>
                <a:cubicBezTo>
                  <a:pt x="5744" y="1845"/>
                  <a:pt x="5757" y="1845"/>
                  <a:pt x="5759" y="1845"/>
                </a:cubicBezTo>
                <a:cubicBezTo>
                  <a:pt x="5836" y="1843"/>
                  <a:pt x="5950" y="1842"/>
                  <a:pt x="5985" y="1842"/>
                </a:cubicBezTo>
                <a:lnTo>
                  <a:pt x="5987" y="1842"/>
                </a:lnTo>
                <a:lnTo>
                  <a:pt x="5989" y="1842"/>
                </a:lnTo>
                <a:lnTo>
                  <a:pt x="5991" y="1842"/>
                </a:lnTo>
                <a:lnTo>
                  <a:pt x="5992" y="1842"/>
                </a:lnTo>
                <a:lnTo>
                  <a:pt x="5994" y="1842"/>
                </a:lnTo>
                <a:lnTo>
                  <a:pt x="6052" y="1841"/>
                </a:lnTo>
                <a:lnTo>
                  <a:pt x="6109" y="1841"/>
                </a:lnTo>
                <a:lnTo>
                  <a:pt x="6165" y="1840"/>
                </a:lnTo>
                <a:cubicBezTo>
                  <a:pt x="7289" y="1820"/>
                  <a:pt x="7818" y="2237"/>
                  <a:pt x="8009" y="2950"/>
                </a:cubicBezTo>
                <a:cubicBezTo>
                  <a:pt x="8042" y="3065"/>
                  <a:pt x="8119" y="3288"/>
                  <a:pt x="8180" y="3429"/>
                </a:cubicBezTo>
                <a:cubicBezTo>
                  <a:pt x="8243" y="3575"/>
                  <a:pt x="8306" y="3798"/>
                  <a:pt x="8338" y="3912"/>
                </a:cubicBezTo>
                <a:lnTo>
                  <a:pt x="8340" y="3919"/>
                </a:lnTo>
                <a:lnTo>
                  <a:pt x="8342" y="3925"/>
                </a:lnTo>
                <a:lnTo>
                  <a:pt x="8344" y="3932"/>
                </a:lnTo>
                <a:lnTo>
                  <a:pt x="8345" y="3938"/>
                </a:lnTo>
                <a:cubicBezTo>
                  <a:pt x="8415" y="4659"/>
                  <a:pt x="9163" y="5164"/>
                  <a:pt x="9679" y="5363"/>
                </a:cubicBezTo>
                <a:cubicBezTo>
                  <a:pt x="10195" y="5562"/>
                  <a:pt x="10140" y="5535"/>
                  <a:pt x="10289" y="5593"/>
                </a:cubicBezTo>
                <a:cubicBezTo>
                  <a:pt x="10438" y="5651"/>
                  <a:pt x="10573" y="5734"/>
                  <a:pt x="10647" y="5768"/>
                </a:cubicBezTo>
                <a:cubicBezTo>
                  <a:pt x="10656" y="5773"/>
                  <a:pt x="10669" y="5779"/>
                  <a:pt x="10671" y="5780"/>
                </a:cubicBezTo>
                <a:cubicBezTo>
                  <a:pt x="11232" y="5917"/>
                  <a:pt x="11760" y="6641"/>
                  <a:pt x="11785" y="7182"/>
                </a:cubicBezTo>
                <a:cubicBezTo>
                  <a:pt x="11817" y="7350"/>
                  <a:pt x="11878" y="7580"/>
                  <a:pt x="11927" y="7687"/>
                </a:cubicBezTo>
                <a:cubicBezTo>
                  <a:pt x="11966" y="7784"/>
                  <a:pt x="12008" y="7898"/>
                  <a:pt x="12025" y="7945"/>
                </a:cubicBezTo>
                <a:lnTo>
                  <a:pt x="12026" y="7948"/>
                </a:lnTo>
                <a:lnTo>
                  <a:pt x="12027" y="7950"/>
                </a:lnTo>
                <a:lnTo>
                  <a:pt x="12028" y="7953"/>
                </a:lnTo>
                <a:lnTo>
                  <a:pt x="12029" y="7956"/>
                </a:lnTo>
                <a:lnTo>
                  <a:pt x="12030" y="7958"/>
                </a:lnTo>
                <a:cubicBezTo>
                  <a:pt x="12134" y="8373"/>
                  <a:pt x="12493" y="8679"/>
                  <a:pt x="12771" y="8688"/>
                </a:cubicBezTo>
                <a:cubicBezTo>
                  <a:pt x="12832" y="8702"/>
                  <a:pt x="12944" y="8730"/>
                  <a:pt x="13007" y="8748"/>
                </a:cubicBezTo>
                <a:cubicBezTo>
                  <a:pt x="13154" y="8791"/>
                  <a:pt x="13361" y="8820"/>
                  <a:pt x="13478" y="8836"/>
                </a:cubicBezTo>
                <a:lnTo>
                  <a:pt x="13485" y="8837"/>
                </a:lnTo>
                <a:lnTo>
                  <a:pt x="13491" y="8838"/>
                </a:lnTo>
                <a:lnTo>
                  <a:pt x="13498" y="8838"/>
                </a:lnTo>
                <a:cubicBezTo>
                  <a:pt x="14565" y="8863"/>
                  <a:pt x="15555" y="9706"/>
                  <a:pt x="16237" y="10603"/>
                </a:cubicBezTo>
                <a:cubicBezTo>
                  <a:pt x="16277" y="10673"/>
                  <a:pt x="16406" y="10780"/>
                  <a:pt x="16491" y="10803"/>
                </a:cubicBezTo>
                <a:lnTo>
                  <a:pt x="0" y="10803"/>
                </a:lnTo>
                <a:lnTo>
                  <a:pt x="0" y="0"/>
                </a:lnTo>
                <a:lnTo>
                  <a:pt x="2725" y="0"/>
                </a:lnTo>
                <a:close/>
              </a:path>
            </a:pathLst>
          </a:custGeom>
          <a:solidFill>
            <a:srgbClr val="E5F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7967980" y="3948430"/>
            <a:ext cx="35439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sz="6000">
                <a:solidFill>
                  <a:srgbClr val="5098D2"/>
                </a:solidFill>
                <a:latin typeface="汉仪雅酷黑简" panose="00020600040101010101" charset="-122"/>
                <a:ea typeface="汉仪雅酷黑简" panose="00020600040101010101" charset="-122"/>
              </a:rPr>
              <a:t>政策解读</a:t>
            </a:r>
            <a:endParaRPr lang="zh-CN" altLang="en-US" sz="6000">
              <a:solidFill>
                <a:srgbClr val="5098D2"/>
              </a:solidFill>
              <a:latin typeface="汉仪雅酷黑简" panose="00020600040101010101" charset="-122"/>
              <a:ea typeface="汉仪雅酷黑简" panose="0002060004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769360" y="690880"/>
            <a:ext cx="832231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汉仪粗宋简" panose="02010600000101010101" charset="-122"/>
                <a:ea typeface="汉仪粗宋简" panose="02010600000101010101" charset="-122"/>
              </a:rPr>
              <a:t>转发辽宁省医疗保障局转发国家医保局</a:t>
            </a:r>
            <a:endParaRPr lang="zh-CN" altLang="en-US" sz="3600">
              <a:solidFill>
                <a:schemeClr val="tx1">
                  <a:lumMod val="75000"/>
                  <a:lumOff val="25000"/>
                </a:schemeClr>
              </a:solidFill>
              <a:latin typeface="汉仪粗宋简" panose="02010600000101010101" charset="-122"/>
              <a:ea typeface="汉仪粗宋简" panose="02010600000101010101" charset="-122"/>
            </a:endParaRPr>
          </a:p>
          <a:p>
            <a:pPr algn="ctr"/>
            <a:r>
              <a: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汉仪粗宋简" panose="02010600000101010101" charset="-122"/>
                <a:ea typeface="汉仪粗宋简" panose="02010600000101010101" charset="-122"/>
              </a:rPr>
              <a:t>财政部 国家税务总局关于做好</a:t>
            </a:r>
            <a:endParaRPr lang="zh-CN" altLang="en-US" sz="3600">
              <a:solidFill>
                <a:schemeClr val="tx1">
                  <a:lumMod val="75000"/>
                  <a:lumOff val="25000"/>
                </a:schemeClr>
              </a:solidFill>
              <a:latin typeface="汉仪粗宋简" panose="02010600000101010101" charset="-122"/>
              <a:ea typeface="汉仪粗宋简" panose="02010600000101010101" charset="-122"/>
            </a:endParaRPr>
          </a:p>
          <a:p>
            <a:pPr algn="ctr"/>
            <a:r>
              <a: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汉仪粗宋简" panose="02010600000101010101" charset="-122"/>
                <a:ea typeface="汉仪粗宋简" panose="02010600000101010101" charset="-122"/>
              </a:rPr>
              <a:t>2023年城乡居民基本医疗</a:t>
            </a:r>
            <a:endParaRPr lang="zh-CN" altLang="en-US" sz="3600">
              <a:solidFill>
                <a:schemeClr val="tx1">
                  <a:lumMod val="75000"/>
                  <a:lumOff val="25000"/>
                </a:schemeClr>
              </a:solidFill>
              <a:latin typeface="汉仪粗宋简" panose="02010600000101010101" charset="-122"/>
              <a:ea typeface="汉仪粗宋简" panose="02010600000101010101" charset="-122"/>
            </a:endParaRPr>
          </a:p>
          <a:p>
            <a:pPr algn="ctr"/>
            <a:r>
              <a: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汉仪粗宋简" panose="02010600000101010101" charset="-122"/>
                <a:ea typeface="汉仪粗宋简" panose="02010600000101010101" charset="-122"/>
              </a:rPr>
              <a:t>保障工作的通知</a:t>
            </a:r>
            <a:endParaRPr lang="zh-CN" altLang="en-US" sz="3600">
              <a:solidFill>
                <a:schemeClr val="tx1">
                  <a:lumMod val="75000"/>
                  <a:lumOff val="25000"/>
                </a:schemeClr>
              </a:solidFill>
              <a:latin typeface="汉仪粗宋简" panose="02010600000101010101" charset="-122"/>
              <a:ea typeface="汉仪粗宋简" panose="02010600000101010101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11122660" y="358140"/>
            <a:ext cx="575310" cy="288925"/>
            <a:chOff x="17991" y="564"/>
            <a:chExt cx="906" cy="455"/>
          </a:xfrm>
        </p:grpSpPr>
        <p:sp>
          <p:nvSpPr>
            <p:cNvPr id="18" name="圆角矩形 17"/>
            <p:cNvSpPr/>
            <p:nvPr/>
          </p:nvSpPr>
          <p:spPr>
            <a:xfrm flipH="1">
              <a:off x="17991" y="564"/>
              <a:ext cx="907" cy="106"/>
            </a:xfrm>
            <a:prstGeom prst="roundRect">
              <a:avLst>
                <a:gd name="adj" fmla="val 50000"/>
              </a:avLst>
            </a:prstGeom>
            <a:solidFill>
              <a:srgbClr val="1A47B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圆角矩形 18"/>
            <p:cNvSpPr/>
            <p:nvPr/>
          </p:nvSpPr>
          <p:spPr>
            <a:xfrm flipH="1">
              <a:off x="17991" y="738"/>
              <a:ext cx="907" cy="106"/>
            </a:xfrm>
            <a:prstGeom prst="roundRect">
              <a:avLst>
                <a:gd name="adj" fmla="val 50000"/>
              </a:avLst>
            </a:prstGeom>
            <a:solidFill>
              <a:srgbClr val="1A47B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圆角矩形 19"/>
            <p:cNvSpPr/>
            <p:nvPr/>
          </p:nvSpPr>
          <p:spPr>
            <a:xfrm flipH="1">
              <a:off x="17991" y="913"/>
              <a:ext cx="907" cy="106"/>
            </a:xfrm>
            <a:prstGeom prst="roundRect">
              <a:avLst>
                <a:gd name="adj" fmla="val 50000"/>
              </a:avLst>
            </a:prstGeom>
            <a:solidFill>
              <a:srgbClr val="1A47B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8270193" y="5335905"/>
            <a:ext cx="3074605" cy="396875"/>
            <a:chOff x="12535" y="6726"/>
            <a:chExt cx="5501" cy="625"/>
          </a:xfrm>
        </p:grpSpPr>
        <p:grpSp>
          <p:nvGrpSpPr>
            <p:cNvPr id="27" name="组合 26"/>
            <p:cNvGrpSpPr>
              <a:grpSpLocks noChangeAspect="1"/>
            </p:cNvGrpSpPr>
            <p:nvPr/>
          </p:nvGrpSpPr>
          <p:grpSpPr>
            <a:xfrm>
              <a:off x="12535" y="6726"/>
              <a:ext cx="625" cy="625"/>
              <a:chOff x="4611" y="710"/>
              <a:chExt cx="1077" cy="1077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4611" y="710"/>
                <a:ext cx="1077" cy="1077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6" name="燕尾形 25"/>
              <p:cNvSpPr/>
              <p:nvPr/>
            </p:nvSpPr>
            <p:spPr>
              <a:xfrm>
                <a:off x="4908" y="965"/>
                <a:ext cx="454" cy="567"/>
              </a:xfrm>
              <a:prstGeom prst="chevron">
                <a:avLst>
                  <a:gd name="adj" fmla="val 6732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28" name="文本框 27"/>
            <p:cNvSpPr txBox="1"/>
            <p:nvPr/>
          </p:nvSpPr>
          <p:spPr>
            <a:xfrm>
              <a:off x="13264" y="6744"/>
              <a:ext cx="4772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00">
                  <a:solidFill>
                    <a:schemeClr val="bg1"/>
                  </a:solidFill>
                  <a:latin typeface="汉仪粗宋简" panose="02010600000101010101" charset="-122"/>
                  <a:ea typeface="汉仪粗宋简" panose="02010600000101010101" charset="-122"/>
                </a:rPr>
                <a:t>本溪市医保局待遇保障科</a:t>
              </a:r>
              <a:endParaRPr lang="zh-CN" altLang="en-US" sz="1600">
                <a:solidFill>
                  <a:schemeClr val="bg1"/>
                </a:solidFill>
                <a:latin typeface="汉仪粗宋简" panose="02010600000101010101" charset="-122"/>
                <a:ea typeface="汉仪粗宋简" panose="02010600000101010101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0611485" y="6068060"/>
            <a:ext cx="1079500" cy="179070"/>
            <a:chOff x="16182" y="8502"/>
            <a:chExt cx="1700" cy="282"/>
          </a:xfrm>
        </p:grpSpPr>
        <p:sp>
          <p:nvSpPr>
            <p:cNvPr id="29" name="椭圆 28"/>
            <p:cNvSpPr/>
            <p:nvPr/>
          </p:nvSpPr>
          <p:spPr>
            <a:xfrm>
              <a:off x="16182" y="8502"/>
              <a:ext cx="283" cy="283"/>
            </a:xfrm>
            <a:prstGeom prst="ellipse">
              <a:avLst/>
            </a:prstGeom>
            <a:solidFill>
              <a:srgbClr val="5098D2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16891" y="8502"/>
              <a:ext cx="283" cy="283"/>
            </a:xfrm>
            <a:prstGeom prst="ellipse">
              <a:avLst/>
            </a:prstGeom>
            <a:solidFill>
              <a:srgbClr val="C0E6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" name="椭圆 30"/>
            <p:cNvSpPr/>
            <p:nvPr/>
          </p:nvSpPr>
          <p:spPr>
            <a:xfrm>
              <a:off x="17600" y="8502"/>
              <a:ext cx="283" cy="283"/>
            </a:xfrm>
            <a:prstGeom prst="ellipse">
              <a:avLst/>
            </a:prstGeom>
            <a:solidFill>
              <a:srgbClr val="C0E6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7470" y="1816100"/>
            <a:ext cx="8050530" cy="5057140"/>
            <a:chOff x="122" y="2860"/>
            <a:chExt cx="12678" cy="7964"/>
          </a:xfrm>
        </p:grpSpPr>
        <p:pic>
          <p:nvPicPr>
            <p:cNvPr id="10" name="图片 9" descr="/Users/weiqingqing/Desktop/132 [转换].png132 [转换]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122" y="2860"/>
              <a:ext cx="12256" cy="7856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878" y="10645"/>
              <a:ext cx="11922" cy="179"/>
            </a:xfrm>
            <a:prstGeom prst="rect">
              <a:avLst/>
            </a:prstGeom>
            <a:solidFill>
              <a:srgbClr val="1A47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任意多边形 4"/>
          <p:cNvSpPr/>
          <p:nvPr/>
        </p:nvSpPr>
        <p:spPr>
          <a:xfrm flipH="1">
            <a:off x="3960495" y="-26670"/>
            <a:ext cx="8231505" cy="6884670"/>
          </a:xfrm>
          <a:custGeom>
            <a:avLst/>
            <a:gdLst>
              <a:gd name="connsiteX0" fmla="*/ 2725 w 16491"/>
              <a:gd name="connsiteY0" fmla="*/ 0 h 10803"/>
              <a:gd name="connsiteX1" fmla="*/ 3928 w 16491"/>
              <a:gd name="connsiteY1" fmla="*/ 1613 h 10803"/>
              <a:gd name="connsiteX2" fmla="*/ 3955 w 16491"/>
              <a:gd name="connsiteY2" fmla="*/ 1623 h 10803"/>
              <a:gd name="connsiteX3" fmla="*/ 3982 w 16491"/>
              <a:gd name="connsiteY3" fmla="*/ 1634 h 10803"/>
              <a:gd name="connsiteX4" fmla="*/ 4011 w 16491"/>
              <a:gd name="connsiteY4" fmla="*/ 1646 h 10803"/>
              <a:gd name="connsiteX5" fmla="*/ 4039 w 16491"/>
              <a:gd name="connsiteY5" fmla="*/ 1657 h 10803"/>
              <a:gd name="connsiteX6" fmla="*/ 4058 w 16491"/>
              <a:gd name="connsiteY6" fmla="*/ 1665 h 10803"/>
              <a:gd name="connsiteX7" fmla="*/ 4438 w 16491"/>
              <a:gd name="connsiteY7" fmla="*/ 1825 h 10803"/>
              <a:gd name="connsiteX8" fmla="*/ 5398 w 16491"/>
              <a:gd name="connsiteY8" fmla="*/ 1849 h 10803"/>
              <a:gd name="connsiteX9" fmla="*/ 5404 w 16491"/>
              <a:gd name="connsiteY9" fmla="*/ 1849 h 10803"/>
              <a:gd name="connsiteX10" fmla="*/ 5410 w 16491"/>
              <a:gd name="connsiteY10" fmla="*/ 1849 h 10803"/>
              <a:gd name="connsiteX11" fmla="*/ 5416 w 16491"/>
              <a:gd name="connsiteY11" fmla="*/ 1849 h 10803"/>
              <a:gd name="connsiteX12" fmla="*/ 5734 w 16491"/>
              <a:gd name="connsiteY12" fmla="*/ 1845 h 10803"/>
              <a:gd name="connsiteX13" fmla="*/ 5759 w 16491"/>
              <a:gd name="connsiteY13" fmla="*/ 1845 h 10803"/>
              <a:gd name="connsiteX14" fmla="*/ 5985 w 16491"/>
              <a:gd name="connsiteY14" fmla="*/ 1842 h 10803"/>
              <a:gd name="connsiteX15" fmla="*/ 5987 w 16491"/>
              <a:gd name="connsiteY15" fmla="*/ 1842 h 10803"/>
              <a:gd name="connsiteX16" fmla="*/ 5989 w 16491"/>
              <a:gd name="connsiteY16" fmla="*/ 1842 h 10803"/>
              <a:gd name="connsiteX17" fmla="*/ 5991 w 16491"/>
              <a:gd name="connsiteY17" fmla="*/ 1842 h 10803"/>
              <a:gd name="connsiteX18" fmla="*/ 5992 w 16491"/>
              <a:gd name="connsiteY18" fmla="*/ 1842 h 10803"/>
              <a:gd name="connsiteX19" fmla="*/ 5994 w 16491"/>
              <a:gd name="connsiteY19" fmla="*/ 1842 h 10803"/>
              <a:gd name="connsiteX20" fmla="*/ 6052 w 16491"/>
              <a:gd name="connsiteY20" fmla="*/ 1841 h 10803"/>
              <a:gd name="connsiteX21" fmla="*/ 6109 w 16491"/>
              <a:gd name="connsiteY21" fmla="*/ 1841 h 10803"/>
              <a:gd name="connsiteX22" fmla="*/ 6165 w 16491"/>
              <a:gd name="connsiteY22" fmla="*/ 1840 h 10803"/>
              <a:gd name="connsiteX23" fmla="*/ 7289 w 16491"/>
              <a:gd name="connsiteY23" fmla="*/ 1820 h 10803"/>
              <a:gd name="connsiteX24" fmla="*/ 8042 w 16491"/>
              <a:gd name="connsiteY24" fmla="*/ 3065 h 10803"/>
              <a:gd name="connsiteX25" fmla="*/ 8243 w 16491"/>
              <a:gd name="connsiteY25" fmla="*/ 3575 h 10803"/>
              <a:gd name="connsiteX26" fmla="*/ 8340 w 16491"/>
              <a:gd name="connsiteY26" fmla="*/ 3919 h 10803"/>
              <a:gd name="connsiteX27" fmla="*/ 8342 w 16491"/>
              <a:gd name="connsiteY27" fmla="*/ 3925 h 10803"/>
              <a:gd name="connsiteX28" fmla="*/ 8344 w 16491"/>
              <a:gd name="connsiteY28" fmla="*/ 3932 h 10803"/>
              <a:gd name="connsiteX29" fmla="*/ 8345 w 16491"/>
              <a:gd name="connsiteY29" fmla="*/ 3938 h 10803"/>
              <a:gd name="connsiteX30" fmla="*/ 9679 w 16491"/>
              <a:gd name="connsiteY30" fmla="*/ 5363 h 10803"/>
              <a:gd name="connsiteX31" fmla="*/ 10289 w 16491"/>
              <a:gd name="connsiteY31" fmla="*/ 5593 h 10803"/>
              <a:gd name="connsiteX32" fmla="*/ 10647 w 16491"/>
              <a:gd name="connsiteY32" fmla="*/ 5768 h 10803"/>
              <a:gd name="connsiteX33" fmla="*/ 10671 w 16491"/>
              <a:gd name="connsiteY33" fmla="*/ 5780 h 10803"/>
              <a:gd name="connsiteX34" fmla="*/ 11785 w 16491"/>
              <a:gd name="connsiteY34" fmla="*/ 7182 h 10803"/>
              <a:gd name="connsiteX35" fmla="*/ 11927 w 16491"/>
              <a:gd name="connsiteY35" fmla="*/ 7687 h 10803"/>
              <a:gd name="connsiteX36" fmla="*/ 12026 w 16491"/>
              <a:gd name="connsiteY36" fmla="*/ 7948 h 10803"/>
              <a:gd name="connsiteX37" fmla="*/ 12027 w 16491"/>
              <a:gd name="connsiteY37" fmla="*/ 7950 h 10803"/>
              <a:gd name="connsiteX38" fmla="*/ 12028 w 16491"/>
              <a:gd name="connsiteY38" fmla="*/ 7953 h 10803"/>
              <a:gd name="connsiteX39" fmla="*/ 12029 w 16491"/>
              <a:gd name="connsiteY39" fmla="*/ 7956 h 10803"/>
              <a:gd name="connsiteX40" fmla="*/ 12030 w 16491"/>
              <a:gd name="connsiteY40" fmla="*/ 7958 h 10803"/>
              <a:gd name="connsiteX41" fmla="*/ 13485 w 16491"/>
              <a:gd name="connsiteY41" fmla="*/ 8837 h 10803"/>
              <a:gd name="connsiteX42" fmla="*/ 13491 w 16491"/>
              <a:gd name="connsiteY42" fmla="*/ 8838 h 10803"/>
              <a:gd name="connsiteX43" fmla="*/ 13498 w 16491"/>
              <a:gd name="connsiteY43" fmla="*/ 8838 h 10803"/>
              <a:gd name="connsiteX44" fmla="*/ 0 w 16491"/>
              <a:gd name="connsiteY44" fmla="*/ 10803 h 10803"/>
              <a:gd name="connsiteX45" fmla="*/ 0 w 16491"/>
              <a:gd name="connsiteY45" fmla="*/ 0 h 10803"/>
              <a:gd name="connsiteX46" fmla="*/ 2725 w 16491"/>
              <a:gd name="connsiteY46" fmla="*/ 0 h 10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4687" h="10842">
                <a:moveTo>
                  <a:pt x="2264" y="0"/>
                </a:moveTo>
                <a:cubicBezTo>
                  <a:pt x="2712" y="167"/>
                  <a:pt x="3128" y="692"/>
                  <a:pt x="3221" y="1122"/>
                </a:cubicBezTo>
                <a:cubicBezTo>
                  <a:pt x="3264" y="1261"/>
                  <a:pt x="3378" y="1560"/>
                  <a:pt x="3452" y="1715"/>
                </a:cubicBezTo>
                <a:cubicBezTo>
                  <a:pt x="3537" y="1894"/>
                  <a:pt x="3628" y="2189"/>
                  <a:pt x="3666" y="2313"/>
                </a:cubicBezTo>
                <a:lnTo>
                  <a:pt x="3668" y="2322"/>
                </a:lnTo>
                <a:lnTo>
                  <a:pt x="3671" y="2329"/>
                </a:lnTo>
                <a:lnTo>
                  <a:pt x="3674" y="2338"/>
                </a:lnTo>
                <a:lnTo>
                  <a:pt x="3675" y="2345"/>
                </a:lnTo>
                <a:lnTo>
                  <a:pt x="3680" y="2387"/>
                </a:lnTo>
                <a:cubicBezTo>
                  <a:pt x="3976" y="3912"/>
                  <a:pt x="6318" y="4352"/>
                  <a:pt x="6142" y="4338"/>
                </a:cubicBezTo>
                <a:cubicBezTo>
                  <a:pt x="6249" y="4367"/>
                  <a:pt x="6538" y="4484"/>
                  <a:pt x="6662" y="4551"/>
                </a:cubicBezTo>
                <a:cubicBezTo>
                  <a:pt x="6711" y="4575"/>
                  <a:pt x="6763" y="4600"/>
                  <a:pt x="6787" y="4610"/>
                </a:cubicBezTo>
                <a:cubicBezTo>
                  <a:pt x="6797" y="4615"/>
                  <a:pt x="6812" y="4622"/>
                  <a:pt x="6816" y="4624"/>
                </a:cubicBezTo>
                <a:cubicBezTo>
                  <a:pt x="6818" y="4624"/>
                  <a:pt x="6819" y="4625"/>
                  <a:pt x="6819" y="4625"/>
                </a:cubicBezTo>
                <a:cubicBezTo>
                  <a:pt x="7589" y="4777"/>
                  <a:pt x="8316" y="5761"/>
                  <a:pt x="8325" y="6360"/>
                </a:cubicBezTo>
                <a:cubicBezTo>
                  <a:pt x="8367" y="6567"/>
                  <a:pt x="8458" y="6870"/>
                  <a:pt x="8517" y="6985"/>
                </a:cubicBezTo>
                <a:cubicBezTo>
                  <a:pt x="8571" y="7108"/>
                  <a:pt x="8631" y="7257"/>
                  <a:pt x="8651" y="7308"/>
                </a:cubicBezTo>
                <a:lnTo>
                  <a:pt x="8652" y="7311"/>
                </a:lnTo>
                <a:lnTo>
                  <a:pt x="8654" y="7315"/>
                </a:lnTo>
                <a:lnTo>
                  <a:pt x="8655" y="7318"/>
                </a:lnTo>
                <a:lnTo>
                  <a:pt x="8656" y="7321"/>
                </a:lnTo>
                <a:cubicBezTo>
                  <a:pt x="8788" y="7842"/>
                  <a:pt x="9321" y="8225"/>
                  <a:pt x="9658" y="8224"/>
                </a:cubicBezTo>
                <a:cubicBezTo>
                  <a:pt x="9744" y="8242"/>
                  <a:pt x="9900" y="8278"/>
                  <a:pt x="9987" y="8301"/>
                </a:cubicBezTo>
                <a:cubicBezTo>
                  <a:pt x="10183" y="8353"/>
                  <a:pt x="10477" y="8390"/>
                  <a:pt x="10614" y="8407"/>
                </a:cubicBezTo>
                <a:lnTo>
                  <a:pt x="10623" y="8409"/>
                </a:lnTo>
                <a:lnTo>
                  <a:pt x="10632" y="8410"/>
                </a:lnTo>
                <a:lnTo>
                  <a:pt x="10641" y="8410"/>
                </a:lnTo>
                <a:cubicBezTo>
                  <a:pt x="12074" y="8375"/>
                  <a:pt x="13617" y="9685"/>
                  <a:pt x="14346" y="10599"/>
                </a:cubicBezTo>
                <a:cubicBezTo>
                  <a:pt x="14401" y="10686"/>
                  <a:pt x="14587" y="10820"/>
                  <a:pt x="14687" y="10842"/>
                </a:cubicBezTo>
                <a:lnTo>
                  <a:pt x="0" y="10842"/>
                </a:lnTo>
                <a:lnTo>
                  <a:pt x="0" y="0"/>
                </a:lnTo>
                <a:lnTo>
                  <a:pt x="2264" y="0"/>
                </a:lnTo>
                <a:close/>
              </a:path>
            </a:pathLst>
          </a:custGeom>
          <a:solidFill>
            <a:srgbClr val="E5F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81330" y="388620"/>
            <a:ext cx="41141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5400">
                <a:solidFill>
                  <a:srgbClr val="5098D2"/>
                </a:solidFill>
                <a:latin typeface="汉仪雅酷黑简" panose="00020600040101010101" charset="-122"/>
                <a:ea typeface="汉仪雅酷黑简" panose="00020600040101010101" charset="-122"/>
              </a:rPr>
              <a:t>政策背景</a:t>
            </a:r>
            <a:endParaRPr lang="zh-CN" altLang="en-US" sz="5400">
              <a:solidFill>
                <a:srgbClr val="5098D2"/>
              </a:solidFill>
              <a:latin typeface="汉仪雅酷黑简" panose="00020600040101010101" charset="-122"/>
              <a:ea typeface="汉仪雅酷黑简" panose="0002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288780" y="272415"/>
            <a:ext cx="24307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n-US" altLang="zh-CN" sz="2400" b="1">
                <a:ln w="22225">
                  <a:solidFill>
                    <a:srgbClr val="1A47B3">
                      <a:alpha val="10000"/>
                    </a:srgbClr>
                  </a:solidFill>
                </a:ln>
                <a:solidFill>
                  <a:srgbClr val="1A47B3">
                    <a:alpha val="10000"/>
                  </a:srgbClr>
                </a:solidFill>
                <a:latin typeface="汉仪中简黑简" panose="00020600040101010101" charset="-122"/>
                <a:ea typeface="汉仪中简黑简" panose="00020600040101010101" charset="-122"/>
              </a:rPr>
              <a:t>Docer</a:t>
            </a:r>
            <a:endParaRPr lang="en-US" altLang="zh-CN" sz="2400" b="1">
              <a:ln w="22225">
                <a:solidFill>
                  <a:srgbClr val="1A47B3">
                    <a:alpha val="10000"/>
                  </a:srgbClr>
                </a:solidFill>
              </a:ln>
              <a:solidFill>
                <a:srgbClr val="1A47B3">
                  <a:alpha val="10000"/>
                </a:srgb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650875" y="6226175"/>
            <a:ext cx="1079500" cy="179070"/>
            <a:chOff x="16182" y="8502"/>
            <a:chExt cx="1700" cy="282"/>
          </a:xfrm>
        </p:grpSpPr>
        <p:sp>
          <p:nvSpPr>
            <p:cNvPr id="45" name="椭圆 44"/>
            <p:cNvSpPr/>
            <p:nvPr/>
          </p:nvSpPr>
          <p:spPr>
            <a:xfrm>
              <a:off x="16182" y="8502"/>
              <a:ext cx="283" cy="283"/>
            </a:xfrm>
            <a:prstGeom prst="ellipse">
              <a:avLst/>
            </a:prstGeom>
            <a:solidFill>
              <a:srgbClr val="5098D2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16891" y="8502"/>
              <a:ext cx="283" cy="283"/>
            </a:xfrm>
            <a:prstGeom prst="ellipse">
              <a:avLst/>
            </a:prstGeom>
            <a:solidFill>
              <a:srgbClr val="C0E6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17600" y="8502"/>
              <a:ext cx="283" cy="283"/>
            </a:xfrm>
            <a:prstGeom prst="ellipse">
              <a:avLst/>
            </a:prstGeom>
            <a:solidFill>
              <a:srgbClr val="C0E6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5527040" y="2948940"/>
            <a:ext cx="6610350" cy="3914140"/>
            <a:chOff x="7059" y="3226"/>
            <a:chExt cx="12055" cy="7483"/>
          </a:xfrm>
        </p:grpSpPr>
        <p:sp>
          <p:nvSpPr>
            <p:cNvPr id="12" name="矩形 11"/>
            <p:cNvSpPr/>
            <p:nvPr/>
          </p:nvSpPr>
          <p:spPr>
            <a:xfrm>
              <a:off x="7059" y="10530"/>
              <a:ext cx="11922" cy="179"/>
            </a:xfrm>
            <a:prstGeom prst="rect">
              <a:avLst/>
            </a:prstGeom>
            <a:solidFill>
              <a:srgbClr val="1A47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4" name="图片 3" descr="/Users/weiqingqing/Desktop/52 [转换].png52 [转换]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7915" y="3226"/>
              <a:ext cx="11199" cy="7411"/>
            </a:xfrm>
            <a:prstGeom prst="rect">
              <a:avLst/>
            </a:prstGeom>
          </p:spPr>
        </p:pic>
        <p:sp>
          <p:nvSpPr>
            <p:cNvPr id="49" name="文本框 48"/>
            <p:cNvSpPr txBox="1"/>
            <p:nvPr/>
          </p:nvSpPr>
          <p:spPr>
            <a:xfrm>
              <a:off x="11653" y="4875"/>
              <a:ext cx="3458" cy="1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zh-CN" altLang="en-US" sz="3200">
                  <a:solidFill>
                    <a:schemeClr val="bg1"/>
                  </a:solidFill>
                  <a:latin typeface="汉仪粗宋简" panose="02010600000101010101" charset="-122"/>
                  <a:ea typeface="汉仪粗宋简" panose="02010600000101010101" charset="-122"/>
                </a:rPr>
                <a:t>医保政策</a:t>
              </a:r>
              <a:endParaRPr lang="zh-CN" altLang="en-US" sz="3200">
                <a:solidFill>
                  <a:schemeClr val="bg1"/>
                </a:solidFill>
                <a:latin typeface="汉仪粗宋简" panose="02010600000101010101" charset="-122"/>
                <a:ea typeface="汉仪粗宋简" panose="02010600000101010101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478155" y="1792605"/>
            <a:ext cx="5185410" cy="3141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为深入贯彻落实党的二十大精神和党中央、国务院关于深化医疗保障制度改革有关决策部署，持续推进健全覆盖全民、统筹城乡、公平统一、安全规范、可持续的多层次医疗保障体系，不断增强基本医疗保障能力，努力解除人民群众看病就医后顾之忧，根据</a:t>
            </a:r>
            <a:r>
              <a:rPr lang="zh-CN" altLang="en-US" b="1">
                <a:solidFill>
                  <a:schemeClr val="accent5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辽宁省医疗保障局《转发国家医疗保障局 财政部 国家税务总局关于做好2023年城乡居民基本医疗保障工作的通知》（辽医保发〔2023〕11号），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结合我市城乡居民基本医疗保险基金运行情况，对我市居民医保财政补助及个人缴费标准等政策进行调整。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/>
        </p:nvSpPr>
        <p:spPr>
          <a:xfrm>
            <a:off x="-14605" y="0"/>
            <a:ext cx="10471785" cy="6859905"/>
          </a:xfrm>
          <a:custGeom>
            <a:avLst/>
            <a:gdLst>
              <a:gd name="connsiteX0" fmla="*/ 2725 w 16491"/>
              <a:gd name="connsiteY0" fmla="*/ 0 h 10803"/>
              <a:gd name="connsiteX1" fmla="*/ 3928 w 16491"/>
              <a:gd name="connsiteY1" fmla="*/ 1613 h 10803"/>
              <a:gd name="connsiteX2" fmla="*/ 3955 w 16491"/>
              <a:gd name="connsiteY2" fmla="*/ 1623 h 10803"/>
              <a:gd name="connsiteX3" fmla="*/ 3982 w 16491"/>
              <a:gd name="connsiteY3" fmla="*/ 1634 h 10803"/>
              <a:gd name="connsiteX4" fmla="*/ 4011 w 16491"/>
              <a:gd name="connsiteY4" fmla="*/ 1646 h 10803"/>
              <a:gd name="connsiteX5" fmla="*/ 4039 w 16491"/>
              <a:gd name="connsiteY5" fmla="*/ 1657 h 10803"/>
              <a:gd name="connsiteX6" fmla="*/ 4058 w 16491"/>
              <a:gd name="connsiteY6" fmla="*/ 1665 h 10803"/>
              <a:gd name="connsiteX7" fmla="*/ 4438 w 16491"/>
              <a:gd name="connsiteY7" fmla="*/ 1825 h 10803"/>
              <a:gd name="connsiteX8" fmla="*/ 5398 w 16491"/>
              <a:gd name="connsiteY8" fmla="*/ 1849 h 10803"/>
              <a:gd name="connsiteX9" fmla="*/ 5404 w 16491"/>
              <a:gd name="connsiteY9" fmla="*/ 1849 h 10803"/>
              <a:gd name="connsiteX10" fmla="*/ 5410 w 16491"/>
              <a:gd name="connsiteY10" fmla="*/ 1849 h 10803"/>
              <a:gd name="connsiteX11" fmla="*/ 5416 w 16491"/>
              <a:gd name="connsiteY11" fmla="*/ 1849 h 10803"/>
              <a:gd name="connsiteX12" fmla="*/ 5734 w 16491"/>
              <a:gd name="connsiteY12" fmla="*/ 1845 h 10803"/>
              <a:gd name="connsiteX13" fmla="*/ 5759 w 16491"/>
              <a:gd name="connsiteY13" fmla="*/ 1845 h 10803"/>
              <a:gd name="connsiteX14" fmla="*/ 5985 w 16491"/>
              <a:gd name="connsiteY14" fmla="*/ 1842 h 10803"/>
              <a:gd name="connsiteX15" fmla="*/ 5987 w 16491"/>
              <a:gd name="connsiteY15" fmla="*/ 1842 h 10803"/>
              <a:gd name="connsiteX16" fmla="*/ 5989 w 16491"/>
              <a:gd name="connsiteY16" fmla="*/ 1842 h 10803"/>
              <a:gd name="connsiteX17" fmla="*/ 5991 w 16491"/>
              <a:gd name="connsiteY17" fmla="*/ 1842 h 10803"/>
              <a:gd name="connsiteX18" fmla="*/ 5992 w 16491"/>
              <a:gd name="connsiteY18" fmla="*/ 1842 h 10803"/>
              <a:gd name="connsiteX19" fmla="*/ 5994 w 16491"/>
              <a:gd name="connsiteY19" fmla="*/ 1842 h 10803"/>
              <a:gd name="connsiteX20" fmla="*/ 6052 w 16491"/>
              <a:gd name="connsiteY20" fmla="*/ 1841 h 10803"/>
              <a:gd name="connsiteX21" fmla="*/ 6109 w 16491"/>
              <a:gd name="connsiteY21" fmla="*/ 1841 h 10803"/>
              <a:gd name="connsiteX22" fmla="*/ 6165 w 16491"/>
              <a:gd name="connsiteY22" fmla="*/ 1840 h 10803"/>
              <a:gd name="connsiteX23" fmla="*/ 7289 w 16491"/>
              <a:gd name="connsiteY23" fmla="*/ 1820 h 10803"/>
              <a:gd name="connsiteX24" fmla="*/ 8042 w 16491"/>
              <a:gd name="connsiteY24" fmla="*/ 3065 h 10803"/>
              <a:gd name="connsiteX25" fmla="*/ 8243 w 16491"/>
              <a:gd name="connsiteY25" fmla="*/ 3575 h 10803"/>
              <a:gd name="connsiteX26" fmla="*/ 8340 w 16491"/>
              <a:gd name="connsiteY26" fmla="*/ 3919 h 10803"/>
              <a:gd name="connsiteX27" fmla="*/ 8342 w 16491"/>
              <a:gd name="connsiteY27" fmla="*/ 3925 h 10803"/>
              <a:gd name="connsiteX28" fmla="*/ 8344 w 16491"/>
              <a:gd name="connsiteY28" fmla="*/ 3932 h 10803"/>
              <a:gd name="connsiteX29" fmla="*/ 8345 w 16491"/>
              <a:gd name="connsiteY29" fmla="*/ 3938 h 10803"/>
              <a:gd name="connsiteX30" fmla="*/ 9679 w 16491"/>
              <a:gd name="connsiteY30" fmla="*/ 5363 h 10803"/>
              <a:gd name="connsiteX31" fmla="*/ 10289 w 16491"/>
              <a:gd name="connsiteY31" fmla="*/ 5593 h 10803"/>
              <a:gd name="connsiteX32" fmla="*/ 10647 w 16491"/>
              <a:gd name="connsiteY32" fmla="*/ 5768 h 10803"/>
              <a:gd name="connsiteX33" fmla="*/ 10671 w 16491"/>
              <a:gd name="connsiteY33" fmla="*/ 5780 h 10803"/>
              <a:gd name="connsiteX34" fmla="*/ 11785 w 16491"/>
              <a:gd name="connsiteY34" fmla="*/ 7182 h 10803"/>
              <a:gd name="connsiteX35" fmla="*/ 11927 w 16491"/>
              <a:gd name="connsiteY35" fmla="*/ 7687 h 10803"/>
              <a:gd name="connsiteX36" fmla="*/ 12026 w 16491"/>
              <a:gd name="connsiteY36" fmla="*/ 7948 h 10803"/>
              <a:gd name="connsiteX37" fmla="*/ 12027 w 16491"/>
              <a:gd name="connsiteY37" fmla="*/ 7950 h 10803"/>
              <a:gd name="connsiteX38" fmla="*/ 12028 w 16491"/>
              <a:gd name="connsiteY38" fmla="*/ 7953 h 10803"/>
              <a:gd name="connsiteX39" fmla="*/ 12029 w 16491"/>
              <a:gd name="connsiteY39" fmla="*/ 7956 h 10803"/>
              <a:gd name="connsiteX40" fmla="*/ 12030 w 16491"/>
              <a:gd name="connsiteY40" fmla="*/ 7958 h 10803"/>
              <a:gd name="connsiteX41" fmla="*/ 13485 w 16491"/>
              <a:gd name="connsiteY41" fmla="*/ 8837 h 10803"/>
              <a:gd name="connsiteX42" fmla="*/ 13491 w 16491"/>
              <a:gd name="connsiteY42" fmla="*/ 8838 h 10803"/>
              <a:gd name="connsiteX43" fmla="*/ 13498 w 16491"/>
              <a:gd name="connsiteY43" fmla="*/ 8838 h 10803"/>
              <a:gd name="connsiteX44" fmla="*/ 0 w 16491"/>
              <a:gd name="connsiteY44" fmla="*/ 10803 h 10803"/>
              <a:gd name="connsiteX45" fmla="*/ 0 w 16491"/>
              <a:gd name="connsiteY45" fmla="*/ 0 h 10803"/>
              <a:gd name="connsiteX46" fmla="*/ 2725 w 16491"/>
              <a:gd name="connsiteY46" fmla="*/ 0 h 10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6491" h="10803">
                <a:moveTo>
                  <a:pt x="2725" y="0"/>
                </a:moveTo>
                <a:cubicBezTo>
                  <a:pt x="2909" y="1216"/>
                  <a:pt x="3422" y="1424"/>
                  <a:pt x="3928" y="1613"/>
                </a:cubicBezTo>
                <a:lnTo>
                  <a:pt x="3955" y="1623"/>
                </a:lnTo>
                <a:lnTo>
                  <a:pt x="3982" y="1634"/>
                </a:lnTo>
                <a:lnTo>
                  <a:pt x="4011" y="1646"/>
                </a:lnTo>
                <a:lnTo>
                  <a:pt x="4039" y="1657"/>
                </a:lnTo>
                <a:lnTo>
                  <a:pt x="4058" y="1665"/>
                </a:lnTo>
                <a:cubicBezTo>
                  <a:pt x="4438" y="1825"/>
                  <a:pt x="5048" y="1850"/>
                  <a:pt x="5379" y="1849"/>
                </a:cubicBezTo>
                <a:lnTo>
                  <a:pt x="5398" y="1849"/>
                </a:lnTo>
                <a:lnTo>
                  <a:pt x="5404" y="1849"/>
                </a:lnTo>
                <a:lnTo>
                  <a:pt x="5410" y="1849"/>
                </a:lnTo>
                <a:lnTo>
                  <a:pt x="5416" y="1849"/>
                </a:lnTo>
                <a:cubicBezTo>
                  <a:pt x="5523" y="1849"/>
                  <a:pt x="5673" y="1846"/>
                  <a:pt x="5734" y="1845"/>
                </a:cubicBezTo>
                <a:cubicBezTo>
                  <a:pt x="5744" y="1845"/>
                  <a:pt x="5757" y="1845"/>
                  <a:pt x="5759" y="1845"/>
                </a:cubicBezTo>
                <a:cubicBezTo>
                  <a:pt x="5836" y="1843"/>
                  <a:pt x="5950" y="1842"/>
                  <a:pt x="5985" y="1842"/>
                </a:cubicBezTo>
                <a:lnTo>
                  <a:pt x="5987" y="1842"/>
                </a:lnTo>
                <a:lnTo>
                  <a:pt x="5989" y="1842"/>
                </a:lnTo>
                <a:lnTo>
                  <a:pt x="5991" y="1842"/>
                </a:lnTo>
                <a:lnTo>
                  <a:pt x="5992" y="1842"/>
                </a:lnTo>
                <a:lnTo>
                  <a:pt x="5994" y="1842"/>
                </a:lnTo>
                <a:lnTo>
                  <a:pt x="6052" y="1841"/>
                </a:lnTo>
                <a:lnTo>
                  <a:pt x="6109" y="1841"/>
                </a:lnTo>
                <a:lnTo>
                  <a:pt x="6165" y="1840"/>
                </a:lnTo>
                <a:cubicBezTo>
                  <a:pt x="7289" y="1820"/>
                  <a:pt x="7818" y="2237"/>
                  <a:pt x="8009" y="2950"/>
                </a:cubicBezTo>
                <a:cubicBezTo>
                  <a:pt x="8042" y="3065"/>
                  <a:pt x="8119" y="3288"/>
                  <a:pt x="8180" y="3429"/>
                </a:cubicBezTo>
                <a:cubicBezTo>
                  <a:pt x="8243" y="3575"/>
                  <a:pt x="8306" y="3798"/>
                  <a:pt x="8338" y="3912"/>
                </a:cubicBezTo>
                <a:lnTo>
                  <a:pt x="8340" y="3919"/>
                </a:lnTo>
                <a:lnTo>
                  <a:pt x="8342" y="3925"/>
                </a:lnTo>
                <a:lnTo>
                  <a:pt x="8344" y="3932"/>
                </a:lnTo>
                <a:lnTo>
                  <a:pt x="8345" y="3938"/>
                </a:lnTo>
                <a:cubicBezTo>
                  <a:pt x="8415" y="4659"/>
                  <a:pt x="9163" y="5164"/>
                  <a:pt x="9679" y="5363"/>
                </a:cubicBezTo>
                <a:cubicBezTo>
                  <a:pt x="10195" y="5562"/>
                  <a:pt x="10140" y="5535"/>
                  <a:pt x="10289" y="5593"/>
                </a:cubicBezTo>
                <a:cubicBezTo>
                  <a:pt x="10438" y="5651"/>
                  <a:pt x="10573" y="5734"/>
                  <a:pt x="10647" y="5768"/>
                </a:cubicBezTo>
                <a:cubicBezTo>
                  <a:pt x="10656" y="5773"/>
                  <a:pt x="10669" y="5779"/>
                  <a:pt x="10671" y="5780"/>
                </a:cubicBezTo>
                <a:cubicBezTo>
                  <a:pt x="11232" y="5917"/>
                  <a:pt x="11760" y="6641"/>
                  <a:pt x="11785" y="7182"/>
                </a:cubicBezTo>
                <a:cubicBezTo>
                  <a:pt x="11817" y="7350"/>
                  <a:pt x="11878" y="7580"/>
                  <a:pt x="11927" y="7687"/>
                </a:cubicBezTo>
                <a:cubicBezTo>
                  <a:pt x="11966" y="7784"/>
                  <a:pt x="12008" y="7898"/>
                  <a:pt x="12025" y="7945"/>
                </a:cubicBezTo>
                <a:lnTo>
                  <a:pt x="12026" y="7948"/>
                </a:lnTo>
                <a:lnTo>
                  <a:pt x="12027" y="7950"/>
                </a:lnTo>
                <a:lnTo>
                  <a:pt x="12028" y="7953"/>
                </a:lnTo>
                <a:lnTo>
                  <a:pt x="12029" y="7956"/>
                </a:lnTo>
                <a:lnTo>
                  <a:pt x="12030" y="7958"/>
                </a:lnTo>
                <a:cubicBezTo>
                  <a:pt x="12134" y="8373"/>
                  <a:pt x="12493" y="8679"/>
                  <a:pt x="12771" y="8688"/>
                </a:cubicBezTo>
                <a:cubicBezTo>
                  <a:pt x="12832" y="8702"/>
                  <a:pt x="12944" y="8730"/>
                  <a:pt x="13007" y="8748"/>
                </a:cubicBezTo>
                <a:cubicBezTo>
                  <a:pt x="13154" y="8791"/>
                  <a:pt x="13361" y="8820"/>
                  <a:pt x="13478" y="8836"/>
                </a:cubicBezTo>
                <a:lnTo>
                  <a:pt x="13485" y="8837"/>
                </a:lnTo>
                <a:lnTo>
                  <a:pt x="13491" y="8838"/>
                </a:lnTo>
                <a:lnTo>
                  <a:pt x="13498" y="8838"/>
                </a:lnTo>
                <a:cubicBezTo>
                  <a:pt x="14565" y="8863"/>
                  <a:pt x="15555" y="9706"/>
                  <a:pt x="16237" y="10603"/>
                </a:cubicBezTo>
                <a:cubicBezTo>
                  <a:pt x="16277" y="10673"/>
                  <a:pt x="16406" y="10780"/>
                  <a:pt x="16491" y="10803"/>
                </a:cubicBezTo>
                <a:lnTo>
                  <a:pt x="0" y="10803"/>
                </a:lnTo>
                <a:lnTo>
                  <a:pt x="0" y="0"/>
                </a:lnTo>
                <a:lnTo>
                  <a:pt x="2725" y="0"/>
                </a:lnTo>
                <a:close/>
              </a:path>
            </a:pathLst>
          </a:custGeom>
          <a:solidFill>
            <a:srgbClr val="E5F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393700" y="272415"/>
            <a:ext cx="24307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n w="22225">
                  <a:solidFill>
                    <a:srgbClr val="1A47B3">
                      <a:alpha val="10000"/>
                    </a:srgbClr>
                  </a:solidFill>
                </a:ln>
                <a:solidFill>
                  <a:srgbClr val="1A47B3">
                    <a:alpha val="10000"/>
                  </a:srgbClr>
                </a:solidFill>
                <a:latin typeface="汉仪中简黑简" panose="00020600040101010101" charset="-122"/>
                <a:ea typeface="汉仪中简黑简" panose="00020600040101010101" charset="-122"/>
              </a:rPr>
              <a:t>Docer</a:t>
            </a:r>
            <a:endParaRPr lang="en-US" altLang="zh-CN" sz="2400" b="1">
              <a:ln w="22225">
                <a:solidFill>
                  <a:srgbClr val="1A47B3">
                    <a:alpha val="10000"/>
                  </a:srgbClr>
                </a:solidFill>
              </a:ln>
              <a:solidFill>
                <a:srgbClr val="1A47B3">
                  <a:alpha val="10000"/>
                </a:srgb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038215" y="2432050"/>
            <a:ext cx="61537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800">
                <a:solidFill>
                  <a:schemeClr val="tx1">
                    <a:lumMod val="75000"/>
                    <a:lumOff val="25000"/>
                  </a:schemeClr>
                </a:solidFill>
                <a:latin typeface="汉仪粗宋简" panose="02010600000101010101" charset="-122"/>
                <a:ea typeface="汉仪粗宋简" panose="02010600000101010101" charset="-122"/>
              </a:rPr>
              <a:t>本溪市城乡居民基本医疗保险筹资</a:t>
            </a:r>
            <a:r>
              <a:rPr lang="zh-CN" sz="4800">
                <a:solidFill>
                  <a:schemeClr val="tx1">
                    <a:lumMod val="75000"/>
                    <a:lumOff val="25000"/>
                  </a:schemeClr>
                </a:solidFill>
                <a:latin typeface="汉仪粗宋简" panose="02010600000101010101" charset="-122"/>
                <a:ea typeface="汉仪粗宋简" panose="02010600000101010101" charset="-122"/>
              </a:rPr>
              <a:t>标准</a:t>
            </a:r>
            <a:endParaRPr lang="zh-CN" sz="4800">
              <a:solidFill>
                <a:schemeClr val="tx1">
                  <a:lumMod val="75000"/>
                  <a:lumOff val="25000"/>
                </a:schemeClr>
              </a:solidFill>
              <a:latin typeface="汉仪粗宋简" panose="02010600000101010101" charset="-122"/>
              <a:ea typeface="汉仪粗宋简" panose="02010600000101010101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11122660" y="358140"/>
            <a:ext cx="575310" cy="288925"/>
            <a:chOff x="17991" y="564"/>
            <a:chExt cx="906" cy="455"/>
          </a:xfrm>
        </p:grpSpPr>
        <p:sp>
          <p:nvSpPr>
            <p:cNvPr id="18" name="圆角矩形 17"/>
            <p:cNvSpPr/>
            <p:nvPr/>
          </p:nvSpPr>
          <p:spPr>
            <a:xfrm flipH="1">
              <a:off x="17991" y="564"/>
              <a:ext cx="907" cy="106"/>
            </a:xfrm>
            <a:prstGeom prst="roundRect">
              <a:avLst>
                <a:gd name="adj" fmla="val 50000"/>
              </a:avLst>
            </a:prstGeom>
            <a:solidFill>
              <a:srgbClr val="1A47B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圆角矩形 18"/>
            <p:cNvSpPr/>
            <p:nvPr/>
          </p:nvSpPr>
          <p:spPr>
            <a:xfrm flipH="1">
              <a:off x="17991" y="738"/>
              <a:ext cx="907" cy="106"/>
            </a:xfrm>
            <a:prstGeom prst="roundRect">
              <a:avLst>
                <a:gd name="adj" fmla="val 50000"/>
              </a:avLst>
            </a:prstGeom>
            <a:solidFill>
              <a:srgbClr val="1A47B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圆角矩形 19"/>
            <p:cNvSpPr/>
            <p:nvPr/>
          </p:nvSpPr>
          <p:spPr>
            <a:xfrm flipH="1">
              <a:off x="17991" y="913"/>
              <a:ext cx="907" cy="106"/>
            </a:xfrm>
            <a:prstGeom prst="roundRect">
              <a:avLst>
                <a:gd name="adj" fmla="val 50000"/>
              </a:avLst>
            </a:prstGeom>
            <a:solidFill>
              <a:srgbClr val="1A47B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0611485" y="6068060"/>
            <a:ext cx="1079500" cy="179070"/>
            <a:chOff x="16182" y="8502"/>
            <a:chExt cx="1700" cy="282"/>
          </a:xfrm>
        </p:grpSpPr>
        <p:sp>
          <p:nvSpPr>
            <p:cNvPr id="29" name="椭圆 28"/>
            <p:cNvSpPr/>
            <p:nvPr/>
          </p:nvSpPr>
          <p:spPr>
            <a:xfrm>
              <a:off x="16182" y="8502"/>
              <a:ext cx="283" cy="283"/>
            </a:xfrm>
            <a:prstGeom prst="ellipse">
              <a:avLst/>
            </a:prstGeom>
            <a:solidFill>
              <a:srgbClr val="5098D2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16891" y="8502"/>
              <a:ext cx="283" cy="283"/>
            </a:xfrm>
            <a:prstGeom prst="ellipse">
              <a:avLst/>
            </a:prstGeom>
            <a:solidFill>
              <a:srgbClr val="C0E6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" name="椭圆 30"/>
            <p:cNvSpPr/>
            <p:nvPr/>
          </p:nvSpPr>
          <p:spPr>
            <a:xfrm>
              <a:off x="17600" y="8502"/>
              <a:ext cx="283" cy="283"/>
            </a:xfrm>
            <a:prstGeom prst="ellipse">
              <a:avLst/>
            </a:prstGeom>
            <a:solidFill>
              <a:srgbClr val="C0E6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63830" y="1815465"/>
            <a:ext cx="6197600" cy="5042535"/>
            <a:chOff x="258" y="2859"/>
            <a:chExt cx="11873" cy="7965"/>
          </a:xfrm>
        </p:grpSpPr>
        <p:pic>
          <p:nvPicPr>
            <p:cNvPr id="10" name="图片 9" descr="/Users/weiqingqing/Desktop/28h [转换].png28h [转换]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369" y="2859"/>
              <a:ext cx="11762" cy="7857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258" y="10645"/>
              <a:ext cx="11735" cy="179"/>
            </a:xfrm>
            <a:prstGeom prst="rect">
              <a:avLst/>
            </a:prstGeom>
            <a:solidFill>
              <a:srgbClr val="1A47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" name="任意多边形 26"/>
          <p:cNvSpPr/>
          <p:nvPr/>
        </p:nvSpPr>
        <p:spPr>
          <a:xfrm flipH="1">
            <a:off x="10060305" y="-9525"/>
            <a:ext cx="2148840" cy="1144270"/>
          </a:xfrm>
          <a:custGeom>
            <a:avLst/>
            <a:gdLst>
              <a:gd name="connsiteX0" fmla="*/ 3226 w 10313"/>
              <a:gd name="connsiteY0" fmla="*/ 3327 h 3463"/>
              <a:gd name="connsiteX1" fmla="*/ 5299 w 10313"/>
              <a:gd name="connsiteY1" fmla="*/ 2950 h 3463"/>
              <a:gd name="connsiteX2" fmla="*/ 6393 w 10313"/>
              <a:gd name="connsiteY2" fmla="*/ 2120 h 3463"/>
              <a:gd name="connsiteX3" fmla="*/ 8052 w 10313"/>
              <a:gd name="connsiteY3" fmla="*/ 1931 h 3463"/>
              <a:gd name="connsiteX4" fmla="*/ 9109 w 10313"/>
              <a:gd name="connsiteY4" fmla="*/ 839 h 3463"/>
              <a:gd name="connsiteX5" fmla="*/ 9599 w 10313"/>
              <a:gd name="connsiteY5" fmla="*/ 764 h 3463"/>
              <a:gd name="connsiteX6" fmla="*/ 472 w 10313"/>
              <a:gd name="connsiteY6" fmla="*/ 10 h 3463"/>
              <a:gd name="connsiteX7" fmla="*/ 2056 w 10313"/>
              <a:gd name="connsiteY7" fmla="*/ 1252 h 3463"/>
              <a:gd name="connsiteX8" fmla="*/ 3226 w 10313"/>
              <a:gd name="connsiteY8" fmla="*/ 3327 h 3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08" h="2252">
                <a:moveTo>
                  <a:pt x="0" y="2252"/>
                </a:moveTo>
                <a:cubicBezTo>
                  <a:pt x="729" y="2177"/>
                  <a:pt x="1408" y="1643"/>
                  <a:pt x="1584" y="1412"/>
                </a:cubicBezTo>
                <a:cubicBezTo>
                  <a:pt x="1801" y="1142"/>
                  <a:pt x="2310" y="818"/>
                  <a:pt x="2855" y="843"/>
                </a:cubicBezTo>
                <a:cubicBezTo>
                  <a:pt x="2933" y="842"/>
                  <a:pt x="3057" y="848"/>
                  <a:pt x="3094" y="849"/>
                </a:cubicBezTo>
                <a:cubicBezTo>
                  <a:pt x="3171" y="852"/>
                  <a:pt x="3296" y="856"/>
                  <a:pt x="3332" y="855"/>
                </a:cubicBezTo>
                <a:cubicBezTo>
                  <a:pt x="3911" y="933"/>
                  <a:pt x="4468" y="418"/>
                  <a:pt x="4685" y="32"/>
                </a:cubicBezTo>
                <a:lnTo>
                  <a:pt x="4698" y="13"/>
                </a:lnTo>
                <a:lnTo>
                  <a:pt x="4708" y="0"/>
                </a:lnTo>
                <a:lnTo>
                  <a:pt x="0" y="0"/>
                </a:lnTo>
                <a:lnTo>
                  <a:pt x="0" y="2252"/>
                </a:lnTo>
                <a:close/>
              </a:path>
            </a:pathLst>
          </a:custGeom>
          <a:solidFill>
            <a:srgbClr val="E5F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/>
        </p:nvSpPr>
        <p:spPr>
          <a:xfrm flipV="1">
            <a:off x="-17145" y="5730875"/>
            <a:ext cx="2148840" cy="1144270"/>
          </a:xfrm>
          <a:custGeom>
            <a:avLst/>
            <a:gdLst>
              <a:gd name="connsiteX0" fmla="*/ 3226 w 10313"/>
              <a:gd name="connsiteY0" fmla="*/ 3327 h 3463"/>
              <a:gd name="connsiteX1" fmla="*/ 5299 w 10313"/>
              <a:gd name="connsiteY1" fmla="*/ 2950 h 3463"/>
              <a:gd name="connsiteX2" fmla="*/ 6393 w 10313"/>
              <a:gd name="connsiteY2" fmla="*/ 2120 h 3463"/>
              <a:gd name="connsiteX3" fmla="*/ 8052 w 10313"/>
              <a:gd name="connsiteY3" fmla="*/ 1931 h 3463"/>
              <a:gd name="connsiteX4" fmla="*/ 9109 w 10313"/>
              <a:gd name="connsiteY4" fmla="*/ 839 h 3463"/>
              <a:gd name="connsiteX5" fmla="*/ 9599 w 10313"/>
              <a:gd name="connsiteY5" fmla="*/ 764 h 3463"/>
              <a:gd name="connsiteX6" fmla="*/ 472 w 10313"/>
              <a:gd name="connsiteY6" fmla="*/ 10 h 3463"/>
              <a:gd name="connsiteX7" fmla="*/ 2056 w 10313"/>
              <a:gd name="connsiteY7" fmla="*/ 1252 h 3463"/>
              <a:gd name="connsiteX8" fmla="*/ 3226 w 10313"/>
              <a:gd name="connsiteY8" fmla="*/ 3327 h 3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08" h="2252">
                <a:moveTo>
                  <a:pt x="0" y="2252"/>
                </a:moveTo>
                <a:cubicBezTo>
                  <a:pt x="729" y="2177"/>
                  <a:pt x="1408" y="1643"/>
                  <a:pt x="1584" y="1412"/>
                </a:cubicBezTo>
                <a:cubicBezTo>
                  <a:pt x="1801" y="1142"/>
                  <a:pt x="2310" y="818"/>
                  <a:pt x="2855" y="843"/>
                </a:cubicBezTo>
                <a:cubicBezTo>
                  <a:pt x="2933" y="842"/>
                  <a:pt x="3057" y="848"/>
                  <a:pt x="3094" y="849"/>
                </a:cubicBezTo>
                <a:cubicBezTo>
                  <a:pt x="3171" y="852"/>
                  <a:pt x="3296" y="856"/>
                  <a:pt x="3332" y="855"/>
                </a:cubicBezTo>
                <a:cubicBezTo>
                  <a:pt x="3911" y="933"/>
                  <a:pt x="4468" y="418"/>
                  <a:pt x="4685" y="32"/>
                </a:cubicBezTo>
                <a:lnTo>
                  <a:pt x="4698" y="13"/>
                </a:lnTo>
                <a:lnTo>
                  <a:pt x="4708" y="0"/>
                </a:lnTo>
                <a:lnTo>
                  <a:pt x="0" y="0"/>
                </a:lnTo>
                <a:lnTo>
                  <a:pt x="0" y="2252"/>
                </a:lnTo>
                <a:close/>
              </a:path>
            </a:pathLst>
          </a:custGeom>
          <a:solidFill>
            <a:srgbClr val="E5F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0" y="403225"/>
            <a:ext cx="549910" cy="576000"/>
            <a:chOff x="14" y="557"/>
            <a:chExt cx="1021" cy="1054"/>
          </a:xfrm>
          <a:solidFill>
            <a:srgbClr val="FDA800"/>
          </a:solidFill>
        </p:grpSpPr>
        <p:sp>
          <p:nvSpPr>
            <p:cNvPr id="6" name="矩形 5"/>
            <p:cNvSpPr/>
            <p:nvPr/>
          </p:nvSpPr>
          <p:spPr>
            <a:xfrm>
              <a:off x="14" y="557"/>
              <a:ext cx="624" cy="10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ea typeface="思源黑体 CN Regular" panose="020B0500000000000000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24" y="557"/>
              <a:ext cx="113" cy="10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ea typeface="思源黑体 CN Regular" panose="020B0500000000000000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923" y="817"/>
              <a:ext cx="113" cy="7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ea typeface="思源黑体 CN Regular" panose="020B0500000000000000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704850" y="403225"/>
            <a:ext cx="111042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汉仪粗宋简" panose="02010600000101010101" charset="-122"/>
                <a:ea typeface="汉仪粗宋简" panose="02010600000101010101" charset="-122"/>
                <a:sym typeface="+mn-ea"/>
              </a:rPr>
              <a:t>本溪市城乡居民基本医疗保险筹资标准</a:t>
            </a:r>
            <a:endParaRPr lang="en-US" altLang="zh-CN" sz="3600">
              <a:solidFill>
                <a:schemeClr val="tx1">
                  <a:lumMod val="75000"/>
                  <a:lumOff val="25000"/>
                </a:schemeClr>
              </a:solidFill>
              <a:latin typeface="汉仪粗宋简" panose="02010600000101010101" charset="-122"/>
              <a:ea typeface="汉仪粗宋简" panose="02010600000101010101" charset="-122"/>
              <a:cs typeface="汉仪粗宋简" panose="02010600000101010101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828040" y="2487930"/>
            <a:ext cx="6264275" cy="2505710"/>
            <a:chOff x="1804" y="4792"/>
            <a:chExt cx="9865" cy="4156"/>
          </a:xfrm>
        </p:grpSpPr>
        <p:sp>
          <p:nvSpPr>
            <p:cNvPr id="4" name="矩形 3"/>
            <p:cNvSpPr/>
            <p:nvPr/>
          </p:nvSpPr>
          <p:spPr>
            <a:xfrm>
              <a:off x="1804" y="4792"/>
              <a:ext cx="9865" cy="4156"/>
            </a:xfrm>
            <a:prstGeom prst="rect">
              <a:avLst/>
            </a:prstGeom>
            <a:noFill/>
            <a:ln w="12700">
              <a:solidFill>
                <a:srgbClr val="7FB1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075" y="5229"/>
              <a:ext cx="9499" cy="3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fontAlgn="auto">
                <a:lnSpc>
                  <a:spcPct val="150000"/>
                </a:lnSpc>
              </a:pPr>
              <a:r>
                <a:rPr lang="zh-CN" altLang="en-US" sz="2000" b="1">
                  <a:solidFill>
                    <a:srgbClr val="FF0000"/>
                  </a:solidFill>
                  <a:latin typeface="汉仪中简黑简" panose="00020600040101010101" charset="-122"/>
                  <a:ea typeface="汉仪中简黑简" panose="00020600040101010101" charset="-122"/>
                </a:rPr>
                <a:t>2023年</a:t>
              </a:r>
              <a:r>
                <a:rPr lang="zh-CN" altLang="en-US" sz="2000">
                  <a:solidFill>
                    <a:schemeClr val="tx1"/>
                  </a:solidFill>
                  <a:latin typeface="汉仪中简黑简" panose="00020600040101010101" charset="-122"/>
                  <a:ea typeface="汉仪中简黑简" panose="00020600040101010101" charset="-122"/>
                </a:rPr>
                <a:t>我市城乡居民基本医疗保险人均财政补助标准为每人每年</a:t>
              </a:r>
              <a:r>
                <a:rPr lang="zh-CN" altLang="en-US" sz="2000">
                  <a:solidFill>
                    <a:srgbClr val="FF0000"/>
                  </a:solidFill>
                  <a:latin typeface="汉仪中简黑简" panose="00020600040101010101" charset="-122"/>
                  <a:ea typeface="汉仪中简黑简" panose="00020600040101010101" charset="-122"/>
                </a:rPr>
                <a:t>640</a:t>
              </a:r>
              <a:r>
                <a:rPr lang="zh-CN" altLang="en-US" sz="2000">
                  <a:solidFill>
                    <a:schemeClr val="tx1"/>
                  </a:solidFill>
                  <a:latin typeface="汉仪中简黑简" panose="00020600040101010101" charset="-122"/>
                  <a:ea typeface="汉仪中简黑简" panose="00020600040101010101" charset="-122"/>
                </a:rPr>
                <a:t>元。</a:t>
              </a:r>
              <a:endParaRPr lang="zh-CN" altLang="en-US" sz="2000">
                <a:solidFill>
                  <a:schemeClr val="tx1"/>
                </a:solidFill>
                <a:latin typeface="汉仪中简黑简" panose="00020600040101010101" charset="-122"/>
                <a:ea typeface="汉仪中简黑简" panose="00020600040101010101" charset="-122"/>
              </a:endParaRPr>
            </a:p>
            <a:p>
              <a:pPr fontAlgn="auto">
                <a:lnSpc>
                  <a:spcPct val="150000"/>
                </a:lnSpc>
              </a:pPr>
              <a:r>
                <a:rPr lang="zh-CN" altLang="en-US" sz="2000" b="1">
                  <a:solidFill>
                    <a:srgbClr val="FF0000"/>
                  </a:solidFill>
                  <a:latin typeface="汉仪中简黑简" panose="00020600040101010101" charset="-122"/>
                  <a:ea typeface="汉仪中简黑简" panose="00020600040101010101" charset="-122"/>
                </a:rPr>
                <a:t>2024年</a:t>
              </a:r>
              <a:r>
                <a:rPr lang="zh-CN" altLang="en-US" sz="2000">
                  <a:solidFill>
                    <a:schemeClr val="tx1"/>
                  </a:solidFill>
                  <a:latin typeface="汉仪中简黑简" panose="00020600040101010101" charset="-122"/>
                  <a:ea typeface="汉仪中简黑简" panose="00020600040101010101" charset="-122"/>
                </a:rPr>
                <a:t>我市城乡居民基本医疗保险个人缴费标准调整为每人每年</a:t>
              </a:r>
              <a:r>
                <a:rPr lang="zh-CN" altLang="en-US" sz="2000">
                  <a:solidFill>
                    <a:srgbClr val="FF0000"/>
                  </a:solidFill>
                  <a:latin typeface="汉仪中简黑简" panose="00020600040101010101" charset="-122"/>
                  <a:ea typeface="汉仪中简黑简" panose="00020600040101010101" charset="-122"/>
                </a:rPr>
                <a:t>380</a:t>
              </a:r>
              <a:r>
                <a:rPr lang="zh-CN" altLang="en-US" sz="2000">
                  <a:solidFill>
                    <a:schemeClr val="tx1"/>
                  </a:solidFill>
                  <a:latin typeface="汉仪中简黑简" panose="00020600040101010101" charset="-122"/>
                  <a:ea typeface="汉仪中简黑简" panose="00020600040101010101" charset="-122"/>
                </a:rPr>
                <a:t>元。</a:t>
              </a:r>
              <a:endParaRPr lang="zh-CN" altLang="en-US" sz="2000">
                <a:solidFill>
                  <a:schemeClr val="tx1"/>
                </a:solidFill>
                <a:latin typeface="汉仪中简黑简" panose="00020600040101010101" charset="-122"/>
                <a:ea typeface="汉仪中简黑简" panose="00020600040101010101" charset="-122"/>
              </a:endParaRPr>
            </a:p>
          </p:txBody>
        </p:sp>
      </p:grpSp>
      <p:pic>
        <p:nvPicPr>
          <p:cNvPr id="17" name="图片 16" descr="54 [转换]"/>
          <p:cNvPicPr>
            <a:picLocks noChangeAspect="1"/>
          </p:cNvPicPr>
          <p:nvPr/>
        </p:nvPicPr>
        <p:blipFill>
          <a:blip r:embed="rId1"/>
          <a:srcRect r="30853"/>
          <a:stretch>
            <a:fillRect/>
          </a:stretch>
        </p:blipFill>
        <p:spPr>
          <a:xfrm>
            <a:off x="7861935" y="2941320"/>
            <a:ext cx="3083560" cy="276479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28040" y="1820545"/>
            <a:ext cx="14566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微软雅黑 Light" panose="020B0502040204020203" charset="-122"/>
                <a:ea typeface="微软雅黑 Light" panose="020B0502040204020203" charset="-122"/>
              </a:rPr>
              <a:t>筹资标准：</a:t>
            </a:r>
            <a:endParaRPr lang="zh-CN" altLang="en-US" sz="24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/>
        </p:nvSpPr>
        <p:spPr>
          <a:xfrm>
            <a:off x="-14605" y="0"/>
            <a:ext cx="10471785" cy="6859905"/>
          </a:xfrm>
          <a:custGeom>
            <a:avLst/>
            <a:gdLst>
              <a:gd name="connsiteX0" fmla="*/ 2725 w 16491"/>
              <a:gd name="connsiteY0" fmla="*/ 0 h 10803"/>
              <a:gd name="connsiteX1" fmla="*/ 3928 w 16491"/>
              <a:gd name="connsiteY1" fmla="*/ 1613 h 10803"/>
              <a:gd name="connsiteX2" fmla="*/ 3955 w 16491"/>
              <a:gd name="connsiteY2" fmla="*/ 1623 h 10803"/>
              <a:gd name="connsiteX3" fmla="*/ 3982 w 16491"/>
              <a:gd name="connsiteY3" fmla="*/ 1634 h 10803"/>
              <a:gd name="connsiteX4" fmla="*/ 4011 w 16491"/>
              <a:gd name="connsiteY4" fmla="*/ 1646 h 10803"/>
              <a:gd name="connsiteX5" fmla="*/ 4039 w 16491"/>
              <a:gd name="connsiteY5" fmla="*/ 1657 h 10803"/>
              <a:gd name="connsiteX6" fmla="*/ 4058 w 16491"/>
              <a:gd name="connsiteY6" fmla="*/ 1665 h 10803"/>
              <a:gd name="connsiteX7" fmla="*/ 4438 w 16491"/>
              <a:gd name="connsiteY7" fmla="*/ 1825 h 10803"/>
              <a:gd name="connsiteX8" fmla="*/ 5398 w 16491"/>
              <a:gd name="connsiteY8" fmla="*/ 1849 h 10803"/>
              <a:gd name="connsiteX9" fmla="*/ 5404 w 16491"/>
              <a:gd name="connsiteY9" fmla="*/ 1849 h 10803"/>
              <a:gd name="connsiteX10" fmla="*/ 5410 w 16491"/>
              <a:gd name="connsiteY10" fmla="*/ 1849 h 10803"/>
              <a:gd name="connsiteX11" fmla="*/ 5416 w 16491"/>
              <a:gd name="connsiteY11" fmla="*/ 1849 h 10803"/>
              <a:gd name="connsiteX12" fmla="*/ 5734 w 16491"/>
              <a:gd name="connsiteY12" fmla="*/ 1845 h 10803"/>
              <a:gd name="connsiteX13" fmla="*/ 5759 w 16491"/>
              <a:gd name="connsiteY13" fmla="*/ 1845 h 10803"/>
              <a:gd name="connsiteX14" fmla="*/ 5985 w 16491"/>
              <a:gd name="connsiteY14" fmla="*/ 1842 h 10803"/>
              <a:gd name="connsiteX15" fmla="*/ 5987 w 16491"/>
              <a:gd name="connsiteY15" fmla="*/ 1842 h 10803"/>
              <a:gd name="connsiteX16" fmla="*/ 5989 w 16491"/>
              <a:gd name="connsiteY16" fmla="*/ 1842 h 10803"/>
              <a:gd name="connsiteX17" fmla="*/ 5991 w 16491"/>
              <a:gd name="connsiteY17" fmla="*/ 1842 h 10803"/>
              <a:gd name="connsiteX18" fmla="*/ 5992 w 16491"/>
              <a:gd name="connsiteY18" fmla="*/ 1842 h 10803"/>
              <a:gd name="connsiteX19" fmla="*/ 5994 w 16491"/>
              <a:gd name="connsiteY19" fmla="*/ 1842 h 10803"/>
              <a:gd name="connsiteX20" fmla="*/ 6052 w 16491"/>
              <a:gd name="connsiteY20" fmla="*/ 1841 h 10803"/>
              <a:gd name="connsiteX21" fmla="*/ 6109 w 16491"/>
              <a:gd name="connsiteY21" fmla="*/ 1841 h 10803"/>
              <a:gd name="connsiteX22" fmla="*/ 6165 w 16491"/>
              <a:gd name="connsiteY22" fmla="*/ 1840 h 10803"/>
              <a:gd name="connsiteX23" fmla="*/ 7289 w 16491"/>
              <a:gd name="connsiteY23" fmla="*/ 1820 h 10803"/>
              <a:gd name="connsiteX24" fmla="*/ 8042 w 16491"/>
              <a:gd name="connsiteY24" fmla="*/ 3065 h 10803"/>
              <a:gd name="connsiteX25" fmla="*/ 8243 w 16491"/>
              <a:gd name="connsiteY25" fmla="*/ 3575 h 10803"/>
              <a:gd name="connsiteX26" fmla="*/ 8340 w 16491"/>
              <a:gd name="connsiteY26" fmla="*/ 3919 h 10803"/>
              <a:gd name="connsiteX27" fmla="*/ 8342 w 16491"/>
              <a:gd name="connsiteY27" fmla="*/ 3925 h 10803"/>
              <a:gd name="connsiteX28" fmla="*/ 8344 w 16491"/>
              <a:gd name="connsiteY28" fmla="*/ 3932 h 10803"/>
              <a:gd name="connsiteX29" fmla="*/ 8345 w 16491"/>
              <a:gd name="connsiteY29" fmla="*/ 3938 h 10803"/>
              <a:gd name="connsiteX30" fmla="*/ 9679 w 16491"/>
              <a:gd name="connsiteY30" fmla="*/ 5363 h 10803"/>
              <a:gd name="connsiteX31" fmla="*/ 10289 w 16491"/>
              <a:gd name="connsiteY31" fmla="*/ 5593 h 10803"/>
              <a:gd name="connsiteX32" fmla="*/ 10647 w 16491"/>
              <a:gd name="connsiteY32" fmla="*/ 5768 h 10803"/>
              <a:gd name="connsiteX33" fmla="*/ 10671 w 16491"/>
              <a:gd name="connsiteY33" fmla="*/ 5780 h 10803"/>
              <a:gd name="connsiteX34" fmla="*/ 11785 w 16491"/>
              <a:gd name="connsiteY34" fmla="*/ 7182 h 10803"/>
              <a:gd name="connsiteX35" fmla="*/ 11927 w 16491"/>
              <a:gd name="connsiteY35" fmla="*/ 7687 h 10803"/>
              <a:gd name="connsiteX36" fmla="*/ 12026 w 16491"/>
              <a:gd name="connsiteY36" fmla="*/ 7948 h 10803"/>
              <a:gd name="connsiteX37" fmla="*/ 12027 w 16491"/>
              <a:gd name="connsiteY37" fmla="*/ 7950 h 10803"/>
              <a:gd name="connsiteX38" fmla="*/ 12028 w 16491"/>
              <a:gd name="connsiteY38" fmla="*/ 7953 h 10803"/>
              <a:gd name="connsiteX39" fmla="*/ 12029 w 16491"/>
              <a:gd name="connsiteY39" fmla="*/ 7956 h 10803"/>
              <a:gd name="connsiteX40" fmla="*/ 12030 w 16491"/>
              <a:gd name="connsiteY40" fmla="*/ 7958 h 10803"/>
              <a:gd name="connsiteX41" fmla="*/ 13485 w 16491"/>
              <a:gd name="connsiteY41" fmla="*/ 8837 h 10803"/>
              <a:gd name="connsiteX42" fmla="*/ 13491 w 16491"/>
              <a:gd name="connsiteY42" fmla="*/ 8838 h 10803"/>
              <a:gd name="connsiteX43" fmla="*/ 13498 w 16491"/>
              <a:gd name="connsiteY43" fmla="*/ 8838 h 10803"/>
              <a:gd name="connsiteX44" fmla="*/ 0 w 16491"/>
              <a:gd name="connsiteY44" fmla="*/ 10803 h 10803"/>
              <a:gd name="connsiteX45" fmla="*/ 0 w 16491"/>
              <a:gd name="connsiteY45" fmla="*/ 0 h 10803"/>
              <a:gd name="connsiteX46" fmla="*/ 2725 w 16491"/>
              <a:gd name="connsiteY46" fmla="*/ 0 h 10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6491" h="10803">
                <a:moveTo>
                  <a:pt x="2725" y="0"/>
                </a:moveTo>
                <a:cubicBezTo>
                  <a:pt x="2909" y="1216"/>
                  <a:pt x="3422" y="1424"/>
                  <a:pt x="3928" y="1613"/>
                </a:cubicBezTo>
                <a:lnTo>
                  <a:pt x="3955" y="1623"/>
                </a:lnTo>
                <a:lnTo>
                  <a:pt x="3982" y="1634"/>
                </a:lnTo>
                <a:lnTo>
                  <a:pt x="4011" y="1646"/>
                </a:lnTo>
                <a:lnTo>
                  <a:pt x="4039" y="1657"/>
                </a:lnTo>
                <a:lnTo>
                  <a:pt x="4058" y="1665"/>
                </a:lnTo>
                <a:cubicBezTo>
                  <a:pt x="4438" y="1825"/>
                  <a:pt x="5048" y="1850"/>
                  <a:pt x="5379" y="1849"/>
                </a:cubicBezTo>
                <a:lnTo>
                  <a:pt x="5398" y="1849"/>
                </a:lnTo>
                <a:lnTo>
                  <a:pt x="5404" y="1849"/>
                </a:lnTo>
                <a:lnTo>
                  <a:pt x="5410" y="1849"/>
                </a:lnTo>
                <a:lnTo>
                  <a:pt x="5416" y="1849"/>
                </a:lnTo>
                <a:cubicBezTo>
                  <a:pt x="5523" y="1849"/>
                  <a:pt x="5673" y="1846"/>
                  <a:pt x="5734" y="1845"/>
                </a:cubicBezTo>
                <a:cubicBezTo>
                  <a:pt x="5744" y="1845"/>
                  <a:pt x="5757" y="1845"/>
                  <a:pt x="5759" y="1845"/>
                </a:cubicBezTo>
                <a:cubicBezTo>
                  <a:pt x="5836" y="1843"/>
                  <a:pt x="5950" y="1842"/>
                  <a:pt x="5985" y="1842"/>
                </a:cubicBezTo>
                <a:lnTo>
                  <a:pt x="5987" y="1842"/>
                </a:lnTo>
                <a:lnTo>
                  <a:pt x="5989" y="1842"/>
                </a:lnTo>
                <a:lnTo>
                  <a:pt x="5991" y="1842"/>
                </a:lnTo>
                <a:lnTo>
                  <a:pt x="5992" y="1842"/>
                </a:lnTo>
                <a:lnTo>
                  <a:pt x="5994" y="1842"/>
                </a:lnTo>
                <a:lnTo>
                  <a:pt x="6052" y="1841"/>
                </a:lnTo>
                <a:lnTo>
                  <a:pt x="6109" y="1841"/>
                </a:lnTo>
                <a:lnTo>
                  <a:pt x="6165" y="1840"/>
                </a:lnTo>
                <a:cubicBezTo>
                  <a:pt x="7289" y="1820"/>
                  <a:pt x="7818" y="2237"/>
                  <a:pt x="8009" y="2950"/>
                </a:cubicBezTo>
                <a:cubicBezTo>
                  <a:pt x="8042" y="3065"/>
                  <a:pt x="8119" y="3288"/>
                  <a:pt x="8180" y="3429"/>
                </a:cubicBezTo>
                <a:cubicBezTo>
                  <a:pt x="8243" y="3575"/>
                  <a:pt x="8306" y="3798"/>
                  <a:pt x="8338" y="3912"/>
                </a:cubicBezTo>
                <a:lnTo>
                  <a:pt x="8340" y="3919"/>
                </a:lnTo>
                <a:lnTo>
                  <a:pt x="8342" y="3925"/>
                </a:lnTo>
                <a:lnTo>
                  <a:pt x="8344" y="3932"/>
                </a:lnTo>
                <a:lnTo>
                  <a:pt x="8345" y="3938"/>
                </a:lnTo>
                <a:cubicBezTo>
                  <a:pt x="8415" y="4659"/>
                  <a:pt x="9163" y="5164"/>
                  <a:pt x="9679" y="5363"/>
                </a:cubicBezTo>
                <a:cubicBezTo>
                  <a:pt x="10195" y="5562"/>
                  <a:pt x="10140" y="5535"/>
                  <a:pt x="10289" y="5593"/>
                </a:cubicBezTo>
                <a:cubicBezTo>
                  <a:pt x="10438" y="5651"/>
                  <a:pt x="10573" y="5734"/>
                  <a:pt x="10647" y="5768"/>
                </a:cubicBezTo>
                <a:cubicBezTo>
                  <a:pt x="10656" y="5773"/>
                  <a:pt x="10669" y="5779"/>
                  <a:pt x="10671" y="5780"/>
                </a:cubicBezTo>
                <a:cubicBezTo>
                  <a:pt x="11232" y="5917"/>
                  <a:pt x="11760" y="6641"/>
                  <a:pt x="11785" y="7182"/>
                </a:cubicBezTo>
                <a:cubicBezTo>
                  <a:pt x="11817" y="7350"/>
                  <a:pt x="11878" y="7580"/>
                  <a:pt x="11927" y="7687"/>
                </a:cubicBezTo>
                <a:cubicBezTo>
                  <a:pt x="11966" y="7784"/>
                  <a:pt x="12008" y="7898"/>
                  <a:pt x="12025" y="7945"/>
                </a:cubicBezTo>
                <a:lnTo>
                  <a:pt x="12026" y="7948"/>
                </a:lnTo>
                <a:lnTo>
                  <a:pt x="12027" y="7950"/>
                </a:lnTo>
                <a:lnTo>
                  <a:pt x="12028" y="7953"/>
                </a:lnTo>
                <a:lnTo>
                  <a:pt x="12029" y="7956"/>
                </a:lnTo>
                <a:lnTo>
                  <a:pt x="12030" y="7958"/>
                </a:lnTo>
                <a:cubicBezTo>
                  <a:pt x="12134" y="8373"/>
                  <a:pt x="12493" y="8679"/>
                  <a:pt x="12771" y="8688"/>
                </a:cubicBezTo>
                <a:cubicBezTo>
                  <a:pt x="12832" y="8702"/>
                  <a:pt x="12944" y="8730"/>
                  <a:pt x="13007" y="8748"/>
                </a:cubicBezTo>
                <a:cubicBezTo>
                  <a:pt x="13154" y="8791"/>
                  <a:pt x="13361" y="8820"/>
                  <a:pt x="13478" y="8836"/>
                </a:cubicBezTo>
                <a:lnTo>
                  <a:pt x="13485" y="8837"/>
                </a:lnTo>
                <a:lnTo>
                  <a:pt x="13491" y="8838"/>
                </a:lnTo>
                <a:lnTo>
                  <a:pt x="13498" y="8838"/>
                </a:lnTo>
                <a:cubicBezTo>
                  <a:pt x="14565" y="8863"/>
                  <a:pt x="15555" y="9706"/>
                  <a:pt x="16237" y="10603"/>
                </a:cubicBezTo>
                <a:cubicBezTo>
                  <a:pt x="16277" y="10673"/>
                  <a:pt x="16406" y="10780"/>
                  <a:pt x="16491" y="10803"/>
                </a:cubicBezTo>
                <a:lnTo>
                  <a:pt x="0" y="10803"/>
                </a:lnTo>
                <a:lnTo>
                  <a:pt x="0" y="0"/>
                </a:lnTo>
                <a:lnTo>
                  <a:pt x="2725" y="0"/>
                </a:lnTo>
                <a:close/>
              </a:path>
            </a:pathLst>
          </a:custGeom>
          <a:solidFill>
            <a:srgbClr val="E5F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393700" y="272415"/>
            <a:ext cx="24307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n w="22225">
                  <a:solidFill>
                    <a:srgbClr val="1A47B3">
                      <a:alpha val="10000"/>
                    </a:srgbClr>
                  </a:solidFill>
                </a:ln>
                <a:solidFill>
                  <a:srgbClr val="1A47B3">
                    <a:alpha val="10000"/>
                  </a:srgbClr>
                </a:solidFill>
                <a:latin typeface="汉仪中简黑简" panose="00020600040101010101" charset="-122"/>
                <a:ea typeface="汉仪中简黑简" panose="00020600040101010101" charset="-122"/>
              </a:rPr>
              <a:t>Docer</a:t>
            </a:r>
            <a:endParaRPr lang="en-US" altLang="zh-CN" sz="2400" b="1">
              <a:ln w="22225">
                <a:solidFill>
                  <a:srgbClr val="1A47B3">
                    <a:alpha val="10000"/>
                  </a:srgbClr>
                </a:solidFill>
              </a:ln>
              <a:solidFill>
                <a:srgbClr val="1A47B3">
                  <a:alpha val="10000"/>
                </a:srgb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080760" y="1885950"/>
            <a:ext cx="4980940" cy="2264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 sz="2800">
                <a:solidFill>
                  <a:srgbClr val="5098D2"/>
                </a:solidFill>
                <a:latin typeface="汉仪雅酷黑简" panose="00020600040101010101" charset="-122"/>
                <a:ea typeface="汉仪雅酷黑简" panose="00020600040101010101" charset="-122"/>
              </a:rPr>
              <a:t>解读单位：本溪市医疗保障局</a:t>
            </a:r>
            <a:endParaRPr lang="zh-CN" altLang="en-US" sz="2800">
              <a:solidFill>
                <a:srgbClr val="5098D2"/>
              </a:solidFill>
              <a:latin typeface="汉仪雅酷黑简" panose="00020600040101010101" charset="-122"/>
              <a:ea typeface="汉仪雅酷黑简" panose="00020600040101010101" charset="-122"/>
            </a:endParaRPr>
          </a:p>
          <a:p>
            <a:pPr algn="r"/>
            <a:endParaRPr lang="zh-CN" altLang="en-US" sz="2800">
              <a:solidFill>
                <a:srgbClr val="5098D2"/>
              </a:solidFill>
              <a:latin typeface="汉仪雅酷黑简" panose="00020600040101010101" charset="-122"/>
              <a:ea typeface="汉仪雅酷黑简" panose="00020600040101010101" charset="-122"/>
            </a:endParaRPr>
          </a:p>
          <a:p>
            <a:pPr algn="l"/>
            <a:r>
              <a:rPr lang="zh-CN" altLang="en-US" sz="2800">
                <a:solidFill>
                  <a:srgbClr val="5098D2"/>
                </a:solidFill>
                <a:latin typeface="汉仪雅酷黑简" panose="00020600040101010101" charset="-122"/>
                <a:ea typeface="汉仪雅酷黑简" panose="00020600040101010101" charset="-122"/>
              </a:rPr>
              <a:t>联系人：任翠莹</a:t>
            </a:r>
            <a:endParaRPr lang="zh-CN" altLang="en-US" sz="2800">
              <a:solidFill>
                <a:srgbClr val="5098D2"/>
              </a:solidFill>
              <a:latin typeface="汉仪雅酷黑简" panose="00020600040101010101" charset="-122"/>
              <a:ea typeface="汉仪雅酷黑简" panose="00020600040101010101" charset="-122"/>
            </a:endParaRPr>
          </a:p>
          <a:p>
            <a:pPr algn="l"/>
            <a:endParaRPr lang="zh-CN" altLang="en-US" sz="2800">
              <a:solidFill>
                <a:srgbClr val="5098D2"/>
              </a:solidFill>
              <a:latin typeface="汉仪雅酷黑简" panose="00020600040101010101" charset="-122"/>
              <a:ea typeface="汉仪雅酷黑简" panose="00020600040101010101" charset="-122"/>
            </a:endParaRPr>
          </a:p>
          <a:p>
            <a:pPr algn="l"/>
            <a:r>
              <a:rPr lang="zh-CN" altLang="en-US" sz="2800">
                <a:solidFill>
                  <a:srgbClr val="5098D2"/>
                </a:solidFill>
                <a:latin typeface="汉仪雅酷黑简" panose="00020600040101010101" charset="-122"/>
                <a:ea typeface="汉仪雅酷黑简" panose="00020600040101010101" charset="-122"/>
              </a:rPr>
              <a:t>联系电话：</a:t>
            </a:r>
            <a:r>
              <a:rPr lang="en-US" altLang="zh-CN" sz="2800">
                <a:solidFill>
                  <a:srgbClr val="5098D2"/>
                </a:solidFill>
                <a:latin typeface="汉仪雅酷黑简" panose="00020600040101010101" charset="-122"/>
                <a:ea typeface="汉仪雅酷黑简" panose="00020600040101010101" charset="-122"/>
              </a:rPr>
              <a:t>024-43663112</a:t>
            </a:r>
            <a:endParaRPr lang="en-US" altLang="zh-CN" sz="2800">
              <a:solidFill>
                <a:srgbClr val="5098D2"/>
              </a:solidFill>
              <a:latin typeface="汉仪雅酷黑简" panose="00020600040101010101" charset="-122"/>
              <a:ea typeface="汉仪雅酷黑简" panose="00020600040101010101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11122660" y="358140"/>
            <a:ext cx="575310" cy="288925"/>
            <a:chOff x="17991" y="564"/>
            <a:chExt cx="906" cy="455"/>
          </a:xfrm>
        </p:grpSpPr>
        <p:sp>
          <p:nvSpPr>
            <p:cNvPr id="18" name="圆角矩形 17"/>
            <p:cNvSpPr/>
            <p:nvPr/>
          </p:nvSpPr>
          <p:spPr>
            <a:xfrm flipH="1">
              <a:off x="17991" y="564"/>
              <a:ext cx="907" cy="106"/>
            </a:xfrm>
            <a:prstGeom prst="roundRect">
              <a:avLst>
                <a:gd name="adj" fmla="val 50000"/>
              </a:avLst>
            </a:prstGeom>
            <a:solidFill>
              <a:srgbClr val="1A47B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圆角矩形 18"/>
            <p:cNvSpPr/>
            <p:nvPr/>
          </p:nvSpPr>
          <p:spPr>
            <a:xfrm flipH="1">
              <a:off x="17991" y="738"/>
              <a:ext cx="907" cy="106"/>
            </a:xfrm>
            <a:prstGeom prst="roundRect">
              <a:avLst>
                <a:gd name="adj" fmla="val 50000"/>
              </a:avLst>
            </a:prstGeom>
            <a:solidFill>
              <a:srgbClr val="1A47B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圆角矩形 19"/>
            <p:cNvSpPr/>
            <p:nvPr/>
          </p:nvSpPr>
          <p:spPr>
            <a:xfrm flipH="1">
              <a:off x="17991" y="913"/>
              <a:ext cx="907" cy="106"/>
            </a:xfrm>
            <a:prstGeom prst="roundRect">
              <a:avLst>
                <a:gd name="adj" fmla="val 50000"/>
              </a:avLst>
            </a:prstGeom>
            <a:solidFill>
              <a:srgbClr val="1A47B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0611485" y="6068060"/>
            <a:ext cx="1079500" cy="179070"/>
            <a:chOff x="16182" y="8502"/>
            <a:chExt cx="1700" cy="282"/>
          </a:xfrm>
        </p:grpSpPr>
        <p:sp>
          <p:nvSpPr>
            <p:cNvPr id="29" name="椭圆 28"/>
            <p:cNvSpPr/>
            <p:nvPr/>
          </p:nvSpPr>
          <p:spPr>
            <a:xfrm>
              <a:off x="16182" y="8502"/>
              <a:ext cx="283" cy="283"/>
            </a:xfrm>
            <a:prstGeom prst="ellipse">
              <a:avLst/>
            </a:prstGeom>
            <a:solidFill>
              <a:srgbClr val="5098D2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16891" y="8502"/>
              <a:ext cx="283" cy="283"/>
            </a:xfrm>
            <a:prstGeom prst="ellipse">
              <a:avLst/>
            </a:prstGeom>
            <a:solidFill>
              <a:srgbClr val="C0E6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" name="椭圆 30"/>
            <p:cNvSpPr/>
            <p:nvPr/>
          </p:nvSpPr>
          <p:spPr>
            <a:xfrm>
              <a:off x="17600" y="8502"/>
              <a:ext cx="283" cy="283"/>
            </a:xfrm>
            <a:prstGeom prst="ellipse">
              <a:avLst/>
            </a:prstGeom>
            <a:solidFill>
              <a:srgbClr val="C0E6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7470" y="1816100"/>
            <a:ext cx="6364605" cy="5041265"/>
            <a:chOff x="122" y="2860"/>
            <a:chExt cx="12678" cy="7964"/>
          </a:xfrm>
        </p:grpSpPr>
        <p:pic>
          <p:nvPicPr>
            <p:cNvPr id="10" name="图片 9" descr="/Users/weiqingqing/Desktop/132 [转换].png132 [转换]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122" y="2860"/>
              <a:ext cx="12256" cy="7856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878" y="10645"/>
              <a:ext cx="11922" cy="179"/>
            </a:xfrm>
            <a:prstGeom prst="rect">
              <a:avLst/>
            </a:prstGeom>
            <a:solidFill>
              <a:srgbClr val="1A47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PP_MARK_KEY" val="d1308b44-4d1b-42b3-8b66-bc333097dd7f"/>
  <p:tag name="COMMONDATA" val="eyJoZGlkIjoiMzQyMTgyODc4MTRkYjRiZGZhYTViM2UzYjUxMzY2ZDY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汉仪中简黑简"/>
        <a:ea typeface=""/>
        <a:cs typeface=""/>
        <a:font script="Jpan" typeface="メイリオ"/>
        <a:font script="Hang" typeface="맑은 고딕"/>
        <a:font script="Hans" typeface="汉仪中简黑简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汉仪中简黑简"/>
        <a:ea typeface=""/>
        <a:cs typeface=""/>
        <a:font script="Jpan" typeface="メイリオ"/>
        <a:font script="Hang" typeface="맑은 고딕"/>
        <a:font script="Hans" typeface="汉仪中简黑简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汉仪中简黑简"/>
        <a:ea typeface=""/>
        <a:cs typeface=""/>
        <a:font script="Jpan" typeface="游ゴシック Light"/>
        <a:font script="Hang" typeface="맑은 고딕"/>
        <a:font script="Hans" typeface="汉仪中简黑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中简黑简"/>
        <a:ea typeface=""/>
        <a:cs typeface=""/>
        <a:font script="Jpan" typeface="游ゴシック"/>
        <a:font script="Hang" typeface="맑은 고딕"/>
        <a:font script="Hans" typeface="汉仪中简黑简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中简黑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中简黑简"/>
        <a:ea typeface=""/>
        <a:cs typeface=""/>
        <a:font script="Jpan" typeface="ＭＳ Ｐゴシック"/>
        <a:font script="Hang" typeface="맑은 고딕"/>
        <a:font script="Hans" typeface="汉仪中简黑简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469</Words>
  <Application>WPS 演示</Application>
  <PresentationFormat>宽屏</PresentationFormat>
  <Paragraphs>36</Paragraphs>
  <Slides>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7" baseType="lpstr">
      <vt:lpstr>Arial</vt:lpstr>
      <vt:lpstr>宋体</vt:lpstr>
      <vt:lpstr>Wingdings</vt:lpstr>
      <vt:lpstr>汉仪中简黑简</vt:lpstr>
      <vt:lpstr>汉仪雅酷黑简</vt:lpstr>
      <vt:lpstr>汉仪粗宋简</vt:lpstr>
      <vt:lpstr>思源黑体 CN Regular</vt:lpstr>
      <vt:lpstr>微软雅黑 Light</vt:lpstr>
      <vt:lpstr>微软雅黑</vt:lpstr>
      <vt:lpstr>Arial Unicode MS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weiqingqing</dc:creator>
  <cp:lastModifiedBy>weixiao</cp:lastModifiedBy>
  <cp:revision>34</cp:revision>
  <dcterms:created xsi:type="dcterms:W3CDTF">2022-07-11T04:19:00Z</dcterms:created>
  <dcterms:modified xsi:type="dcterms:W3CDTF">2023-09-01T07:02:31Z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2052-11.1.0.14036</vt:lpwstr>
  </property>
  <property fmtid="{D5CDD505-2E9C-101B-9397-08002B2CF9AE}" pid="3" name="ICV">
    <vt:lpwstr>E6EB11DF839B48AEB529D7D2212D37E5_12</vt:lpwstr>
  </property>
</Properties>
</file>