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handoutMasterIdLst>
    <p:handoutMasterId r:id="rId21"/>
  </p:handoutMasterIdLst>
  <p:sldIdLst>
    <p:sldId id="257" r:id="rId3"/>
    <p:sldId id="258" r:id="rId4"/>
    <p:sldId id="423" r:id="rId5"/>
    <p:sldId id="424" r:id="rId6"/>
    <p:sldId id="259" r:id="rId7"/>
    <p:sldId id="285" r:id="rId8"/>
    <p:sldId id="329" r:id="rId9"/>
    <p:sldId id="287" r:id="rId10"/>
    <p:sldId id="289" r:id="rId11"/>
    <p:sldId id="290" r:id="rId12"/>
    <p:sldId id="456" r:id="rId13"/>
    <p:sldId id="330" r:id="rId14"/>
    <p:sldId id="457" r:id="rId15"/>
    <p:sldId id="332" r:id="rId16"/>
    <p:sldId id="297" r:id="rId17"/>
    <p:sldId id="458" r:id="rId18"/>
    <p:sldId id="459" r:id="rId19"/>
  </p:sldIdLst>
  <p:sldSz cx="12192000" cy="6858000"/>
  <p:notesSz cx="6858000" cy="9144000"/>
  <p:embeddedFontLst>
    <p:embeddedFont>
      <p:font typeface="Lao UI" panose="020B0502040204020203" pitchFamily="34" charset="0"/>
      <p:regular r:id="rId25"/>
    </p:embeddedFont>
    <p:embeddedFont>
      <p:font typeface="汉仪中黑 简" panose="00020600040101010101" pitchFamily="18" charset="-122"/>
      <p:regular r:id="rId26"/>
    </p:embeddedFont>
    <p:embeddedFont>
      <p:font typeface="汉仪雅酷黑 85W" panose="020B0904020202020204" pitchFamily="34" charset="-122"/>
      <p:bold r:id="rId27"/>
    </p:embeddedFont>
    <p:embeddedFont>
      <p:font typeface="Lao UI" panose="020B0502040204020203"/>
      <p:regular r:id="rId28"/>
    </p:embeddedFont>
    <p:embeddedFont>
      <p:font typeface="汉仪雅酷黑 75W" panose="020B0804020202020204" charset="-122"/>
      <p:bold r:id="rId29"/>
    </p:embeddedFont>
    <p:embeddedFont>
      <p:font typeface="汉仪力量黑简" panose="00020600040101010101" charset="-122"/>
      <p:regular r:id="rId30"/>
    </p:embeddedFont>
  </p:embeddedFontLst>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132" y="84"/>
      </p:cViewPr>
      <p:guideLst/>
    </p:cSldViewPr>
  </p:slideViewPr>
  <p:notesTextViewPr>
    <p:cViewPr>
      <p:scale>
        <a:sx n="1" d="1"/>
        <a:sy n="1" d="1"/>
      </p:scale>
      <p:origin x="0" y="0"/>
    </p:cViewPr>
  </p:notesTextViewPr>
  <p:notesViewPr>
    <p:cSldViewPr snapToGrid="0">
      <p:cViewPr varScale="1">
        <p:scale>
          <a:sx n="83" d="100"/>
          <a:sy n="83" d="100"/>
        </p:scale>
        <p:origin x="2532" y="4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7.xml"/><Relationship Id="rId30" Type="http://schemas.openxmlformats.org/officeDocument/2006/relationships/font" Target="fonts/font6.fntdata"/><Relationship Id="rId3" Type="http://schemas.openxmlformats.org/officeDocument/2006/relationships/slide" Target="slides/slide1.xml"/><Relationship Id="rId29" Type="http://schemas.openxmlformats.org/officeDocument/2006/relationships/font" Target="fonts/font5.fntdata"/><Relationship Id="rId28" Type="http://schemas.openxmlformats.org/officeDocument/2006/relationships/font" Target="fonts/font4.fntdata"/><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汉仪中黑 简" panose="00020600040101010101" pitchFamily="18" charset="-122"/>
              <a:ea typeface="汉仪中黑 简" panose="00020600040101010101" pitchFamily="18"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7B90EC-28CB-4C58-BF65-001E87C824A5}" type="datetimeFigureOut">
              <a:rPr lang="zh-CN" altLang="en-US" smtClean="0">
                <a:latin typeface="汉仪中黑 简" panose="00020600040101010101" pitchFamily="18" charset="-122"/>
                <a:ea typeface="汉仪中黑 简" panose="00020600040101010101" pitchFamily="18" charset="-122"/>
              </a:rPr>
            </a:fld>
            <a:endParaRPr lang="zh-CN" altLang="en-US">
              <a:latin typeface="汉仪中黑 简" panose="00020600040101010101" pitchFamily="18" charset="-122"/>
              <a:ea typeface="汉仪中黑 简" panose="00020600040101010101" pitchFamily="18"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汉仪中黑 简" panose="00020600040101010101" pitchFamily="18" charset="-122"/>
              <a:ea typeface="汉仪中黑 简" panose="00020600040101010101" pitchFamily="18" charset="-122"/>
            </a:endParaRPr>
          </a:p>
        </p:txBody>
      </p:sp>
      <p:sp>
        <p:nvSpPr>
          <p:cNvPr id="5" name="稻壳优创意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328387-528F-498B-A55E-5B45B6CA2B11}" type="slidenum">
              <a:rPr lang="zh-CN" altLang="en-US" smtClean="0">
                <a:latin typeface="汉仪中黑 简" panose="00020600040101010101" pitchFamily="18" charset="-122"/>
                <a:ea typeface="汉仪中黑 简" panose="00020600040101010101" pitchFamily="18" charset="-122"/>
              </a:rPr>
            </a:fld>
            <a:endParaRPr lang="zh-CN" altLang="en-US">
              <a:latin typeface="汉仪中黑 简" panose="00020600040101010101" pitchFamily="18" charset="-122"/>
              <a:ea typeface="汉仪中黑 简" panose="00020600040101010101" pitchFamily="18"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汉仪中黑 简" panose="00020600040101010101" pitchFamily="18" charset="-122"/>
                <a:ea typeface="汉仪中黑 简" panose="00020600040101010101" pitchFamily="18"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汉仪中黑 简" panose="00020600040101010101" pitchFamily="18" charset="-122"/>
                <a:ea typeface="汉仪中黑 简" panose="00020600040101010101" pitchFamily="18" charset="-122"/>
              </a:defRPr>
            </a:lvl1pPr>
          </a:lstStyle>
          <a:p>
            <a:fld id="{05969B52-1442-474B-9135-EE4E2025E3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汉仪中黑 简" panose="00020600040101010101" pitchFamily="18" charset="-122"/>
                <a:ea typeface="汉仪中黑 简" panose="00020600040101010101" pitchFamily="18" charset="-122"/>
              </a:defRPr>
            </a:lvl1pPr>
          </a:lstStyle>
          <a:p>
            <a:endParaRPr lang="zh-CN" altLang="en-US"/>
          </a:p>
        </p:txBody>
      </p:sp>
      <p:sp>
        <p:nvSpPr>
          <p:cNvPr id="7" name="稻壳优创意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汉仪中黑 简" panose="00020600040101010101" pitchFamily="18" charset="-122"/>
                <a:ea typeface="汉仪中黑 简" panose="00020600040101010101" pitchFamily="18" charset="-122"/>
              </a:defRPr>
            </a:lvl1pPr>
          </a:lstStyle>
          <a:p>
            <a:fld id="{943D117F-666D-48A4-B471-CAD934062A3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汉仪中黑 简" panose="00020600040101010101" pitchFamily="18" charset="-122"/>
        <a:ea typeface="汉仪中黑 简" panose="00020600040101010101" pitchFamily="18" charset="-122"/>
        <a:cs typeface="+mn-cs"/>
      </a:defRPr>
    </a:lvl1pPr>
    <a:lvl2pPr marL="457200" algn="l" defTabSz="914400" rtl="0" eaLnBrk="1" latinLnBrk="0" hangingPunct="1">
      <a:defRPr sz="1200" kern="1200">
        <a:solidFill>
          <a:schemeClr val="tx1"/>
        </a:solidFill>
        <a:latin typeface="汉仪中黑 简" panose="00020600040101010101" pitchFamily="18" charset="-122"/>
        <a:ea typeface="汉仪中黑 简" panose="00020600040101010101" pitchFamily="18" charset="-122"/>
        <a:cs typeface="+mn-cs"/>
      </a:defRPr>
    </a:lvl2pPr>
    <a:lvl3pPr marL="914400" algn="l" defTabSz="914400" rtl="0" eaLnBrk="1" latinLnBrk="0" hangingPunct="1">
      <a:defRPr sz="1200" kern="1200">
        <a:solidFill>
          <a:schemeClr val="tx1"/>
        </a:solidFill>
        <a:latin typeface="汉仪中黑 简" panose="00020600040101010101" pitchFamily="18" charset="-122"/>
        <a:ea typeface="汉仪中黑 简" panose="00020600040101010101" pitchFamily="18" charset="-122"/>
        <a:cs typeface="+mn-cs"/>
      </a:defRPr>
    </a:lvl3pPr>
    <a:lvl4pPr marL="1371600" algn="l" defTabSz="914400" rtl="0" eaLnBrk="1" latinLnBrk="0" hangingPunct="1">
      <a:defRPr sz="1200" kern="1200">
        <a:solidFill>
          <a:schemeClr val="tx1"/>
        </a:solidFill>
        <a:latin typeface="汉仪中黑 简" panose="00020600040101010101" pitchFamily="18" charset="-122"/>
        <a:ea typeface="汉仪中黑 简" panose="00020600040101010101" pitchFamily="18" charset="-122"/>
        <a:cs typeface="+mn-cs"/>
      </a:defRPr>
    </a:lvl4pPr>
    <a:lvl5pPr marL="1828800" algn="l" defTabSz="914400" rtl="0" eaLnBrk="1" latinLnBrk="0" hangingPunct="1">
      <a:defRPr sz="1200" kern="1200">
        <a:solidFill>
          <a:schemeClr val="tx1"/>
        </a:solidFill>
        <a:latin typeface="汉仪中黑 简" panose="00020600040101010101" pitchFamily="18" charset="-122"/>
        <a:ea typeface="汉仪中黑 简"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192000" cy="6857999"/>
          </a:xfrm>
          <a:prstGeom prst="rect">
            <a:avLst/>
          </a:prstGeom>
        </p:spPr>
      </p:pic>
      <p:pic>
        <p:nvPicPr>
          <p:cNvPr id="14" name="图片 13"/>
          <p:cNvPicPr>
            <a:picLocks noChangeAspect="1"/>
          </p:cNvPicPr>
          <p:nvPr userDrawn="1"/>
        </p:nvPicPr>
        <p:blipFill rotWithShape="1">
          <a:blip r:embed="rId3">
            <a:extLst>
              <a:ext uri="{28A0092B-C50C-407E-A947-70E740481C1C}">
                <a14:useLocalDpi xmlns:a14="http://schemas.microsoft.com/office/drawing/2010/main" val="0"/>
              </a:ext>
            </a:extLst>
          </a:blip>
          <a:srcRect l="43523" t="55860" r="20016"/>
          <a:stretch>
            <a:fillRect/>
          </a:stretch>
        </p:blipFill>
        <p:spPr>
          <a:xfrm flipH="1">
            <a:off x="0" y="4414687"/>
            <a:ext cx="3287155" cy="24433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知识梳理">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192000" cy="6857999"/>
          </a:xfrm>
          <a:prstGeom prst="rect">
            <a:avLst/>
          </a:prstGeom>
        </p:spPr>
      </p:pic>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l="22650" t="52490" r="51303"/>
          <a:stretch>
            <a:fillRect/>
          </a:stretch>
        </p:blipFill>
        <p:spPr>
          <a:xfrm>
            <a:off x="9922933" y="2534098"/>
            <a:ext cx="2243666" cy="428156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1"/>
            <a:ext cx="12192000" cy="685799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0" fontAlgn="base" hangingPunct="0">
        <a:lnSpc>
          <a:spcPct val="90000"/>
        </a:lnSpc>
        <a:spcBef>
          <a:spcPct val="0"/>
        </a:spcBef>
        <a:spcAft>
          <a:spcPct val="0"/>
        </a:spcAft>
        <a:defRPr sz="4400" kern="1200">
          <a:solidFill>
            <a:schemeClr val="tx1"/>
          </a:solidFill>
          <a:latin typeface="+mj-lt"/>
          <a:ea typeface="+mj-ea"/>
          <a:cs typeface="方正卡通简体"/>
        </a:defRPr>
      </a:lvl1pPr>
      <a:lvl2pPr algn="l" defTabSz="914400" rtl="0" eaLnBrk="0" fontAlgn="base" hangingPunct="0">
        <a:lnSpc>
          <a:spcPct val="90000"/>
        </a:lnSpc>
        <a:spcBef>
          <a:spcPct val="0"/>
        </a:spcBef>
        <a:spcAft>
          <a:spcPct val="0"/>
        </a:spcAft>
        <a:defRPr sz="4400">
          <a:solidFill>
            <a:schemeClr val="tx1"/>
          </a:solidFill>
          <a:latin typeface="Lao UI" panose="020B0502040204020203" pitchFamily="34" charset="0"/>
          <a:ea typeface="方正卡通简体"/>
          <a:cs typeface="方正卡通简体"/>
        </a:defRPr>
      </a:lvl2pPr>
      <a:lvl3pPr algn="l" defTabSz="914400" rtl="0" eaLnBrk="0" fontAlgn="base" hangingPunct="0">
        <a:lnSpc>
          <a:spcPct val="90000"/>
        </a:lnSpc>
        <a:spcBef>
          <a:spcPct val="0"/>
        </a:spcBef>
        <a:spcAft>
          <a:spcPct val="0"/>
        </a:spcAft>
        <a:defRPr sz="4400">
          <a:solidFill>
            <a:schemeClr val="tx1"/>
          </a:solidFill>
          <a:latin typeface="Lao UI" panose="020B0502040204020203" pitchFamily="34" charset="0"/>
          <a:ea typeface="方正卡通简体"/>
          <a:cs typeface="方正卡通简体"/>
        </a:defRPr>
      </a:lvl3pPr>
      <a:lvl4pPr algn="l" defTabSz="914400" rtl="0" eaLnBrk="0" fontAlgn="base" hangingPunct="0">
        <a:lnSpc>
          <a:spcPct val="90000"/>
        </a:lnSpc>
        <a:spcBef>
          <a:spcPct val="0"/>
        </a:spcBef>
        <a:spcAft>
          <a:spcPct val="0"/>
        </a:spcAft>
        <a:defRPr sz="4400">
          <a:solidFill>
            <a:schemeClr val="tx1"/>
          </a:solidFill>
          <a:latin typeface="Lao UI" panose="020B0502040204020203" pitchFamily="34" charset="0"/>
          <a:ea typeface="方正卡通简体"/>
          <a:cs typeface="方正卡通简体"/>
        </a:defRPr>
      </a:lvl4pPr>
      <a:lvl5pPr algn="l" defTabSz="914400" rtl="0" eaLnBrk="0" fontAlgn="base" hangingPunct="0">
        <a:lnSpc>
          <a:spcPct val="90000"/>
        </a:lnSpc>
        <a:spcBef>
          <a:spcPct val="0"/>
        </a:spcBef>
        <a:spcAft>
          <a:spcPct val="0"/>
        </a:spcAft>
        <a:defRPr sz="4400">
          <a:solidFill>
            <a:schemeClr val="tx1"/>
          </a:solidFill>
          <a:latin typeface="Lao UI" panose="020B0502040204020203" pitchFamily="34" charset="0"/>
          <a:ea typeface="方正卡通简体"/>
          <a:cs typeface="方正卡通简体"/>
        </a:defRPr>
      </a:lvl5pPr>
      <a:lvl6pPr marL="609600" algn="l" defTabSz="914400" rtl="0" fontAlgn="base">
        <a:lnSpc>
          <a:spcPct val="90000"/>
        </a:lnSpc>
        <a:spcBef>
          <a:spcPct val="0"/>
        </a:spcBef>
        <a:spcAft>
          <a:spcPct val="0"/>
        </a:spcAft>
        <a:defRPr sz="4400">
          <a:solidFill>
            <a:schemeClr val="tx1"/>
          </a:solidFill>
          <a:latin typeface="Lao UI" panose="020B0502040204020203" pitchFamily="34" charset="0"/>
          <a:ea typeface="方正卡通简体"/>
          <a:cs typeface="方正卡通简体"/>
        </a:defRPr>
      </a:lvl6pPr>
      <a:lvl7pPr marL="1219200" algn="l" defTabSz="914400" rtl="0" fontAlgn="base">
        <a:lnSpc>
          <a:spcPct val="90000"/>
        </a:lnSpc>
        <a:spcBef>
          <a:spcPct val="0"/>
        </a:spcBef>
        <a:spcAft>
          <a:spcPct val="0"/>
        </a:spcAft>
        <a:defRPr sz="4400">
          <a:solidFill>
            <a:schemeClr val="tx1"/>
          </a:solidFill>
          <a:latin typeface="Lao UI" panose="020B0502040204020203" pitchFamily="34" charset="0"/>
          <a:ea typeface="方正卡通简体"/>
          <a:cs typeface="方正卡通简体"/>
        </a:defRPr>
      </a:lvl7pPr>
      <a:lvl8pPr marL="1828800" algn="l" defTabSz="914400" rtl="0" fontAlgn="base">
        <a:lnSpc>
          <a:spcPct val="90000"/>
        </a:lnSpc>
        <a:spcBef>
          <a:spcPct val="0"/>
        </a:spcBef>
        <a:spcAft>
          <a:spcPct val="0"/>
        </a:spcAft>
        <a:defRPr sz="4400">
          <a:solidFill>
            <a:schemeClr val="tx1"/>
          </a:solidFill>
          <a:latin typeface="Lao UI" panose="020B0502040204020203" pitchFamily="34" charset="0"/>
          <a:ea typeface="方正卡通简体"/>
          <a:cs typeface="方正卡通简体"/>
        </a:defRPr>
      </a:lvl8pPr>
      <a:lvl9pPr marL="2438400" algn="l" defTabSz="914400" rtl="0" fontAlgn="base">
        <a:lnSpc>
          <a:spcPct val="90000"/>
        </a:lnSpc>
        <a:spcBef>
          <a:spcPct val="0"/>
        </a:spcBef>
        <a:spcAft>
          <a:spcPct val="0"/>
        </a:spcAft>
        <a:defRPr sz="4400">
          <a:solidFill>
            <a:schemeClr val="tx1"/>
          </a:solidFill>
          <a:latin typeface="Lao UI" panose="020B0502040204020203" pitchFamily="34" charset="0"/>
          <a:ea typeface="方正卡通简体"/>
          <a:cs typeface="方正卡通简体"/>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方正卡通简体"/>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方正卡通简体"/>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方正卡通简体"/>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735" kern="1200">
          <a:solidFill>
            <a:schemeClr val="tx1"/>
          </a:solidFill>
          <a:latin typeface="+mn-lt"/>
          <a:ea typeface="+mn-ea"/>
          <a:cs typeface="方正卡通简体"/>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1735" kern="1200">
          <a:solidFill>
            <a:schemeClr val="tx1"/>
          </a:solidFill>
          <a:latin typeface="+mn-lt"/>
          <a:ea typeface="+mn-ea"/>
          <a:cs typeface="方正卡通简体"/>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1" Type="http://schemas.openxmlformats.org/officeDocument/2006/relationships/slideLayout" Target="../slideLayouts/slideLayout3.xml"/><Relationship Id="rId20" Type="http://schemas.openxmlformats.org/officeDocument/2006/relationships/tags" Target="../tags/tag73.xml"/><Relationship Id="rId2" Type="http://schemas.openxmlformats.org/officeDocument/2006/relationships/tags" Target="../tags/tag56.xml"/><Relationship Id="rId19" Type="http://schemas.openxmlformats.org/officeDocument/2006/relationships/tags" Target="../tags/tag72.xml"/><Relationship Id="rId18" Type="http://schemas.openxmlformats.org/officeDocument/2006/relationships/tags" Target="../tags/tag71.xml"/><Relationship Id="rId17" Type="http://schemas.openxmlformats.org/officeDocument/2006/relationships/tags" Target="../tags/tag70.xml"/><Relationship Id="rId16" Type="http://schemas.openxmlformats.org/officeDocument/2006/relationships/tags" Target="../tags/tag69.xml"/><Relationship Id="rId15" Type="http://schemas.openxmlformats.org/officeDocument/2006/relationships/tags" Target="../tags/tag68.xml"/><Relationship Id="rId14" Type="http://schemas.openxmlformats.org/officeDocument/2006/relationships/image" Target="../media/image8.png"/><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tags" Target="../tags/tag55.xml"/></Relationships>
</file>

<file path=ppt/slides/_rels/slide11.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4" Type="http://schemas.openxmlformats.org/officeDocument/2006/relationships/slideLayout" Target="../slideLayouts/slideLayout3.xml"/><Relationship Id="rId13" Type="http://schemas.openxmlformats.org/officeDocument/2006/relationships/tags" Target="../tags/tag85.xml"/><Relationship Id="rId12" Type="http://schemas.openxmlformats.org/officeDocument/2006/relationships/image" Target="../media/image9.png"/><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tags" Target="../tags/tag74.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13.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9" Type="http://schemas.openxmlformats.org/officeDocument/2006/relationships/slideLayout" Target="../slideLayouts/slideLayout3.xml"/><Relationship Id="rId38" Type="http://schemas.openxmlformats.org/officeDocument/2006/relationships/tags" Target="../tags/tag126.xml"/><Relationship Id="rId37" Type="http://schemas.openxmlformats.org/officeDocument/2006/relationships/tags" Target="../tags/tag125.xml"/><Relationship Id="rId36" Type="http://schemas.openxmlformats.org/officeDocument/2006/relationships/tags" Target="../tags/tag124.xml"/><Relationship Id="rId35" Type="http://schemas.openxmlformats.org/officeDocument/2006/relationships/tags" Target="../tags/tag123.xml"/><Relationship Id="rId34" Type="http://schemas.openxmlformats.org/officeDocument/2006/relationships/tags" Target="../tags/tag122.xml"/><Relationship Id="rId33" Type="http://schemas.openxmlformats.org/officeDocument/2006/relationships/tags" Target="../tags/tag121.xml"/><Relationship Id="rId32" Type="http://schemas.openxmlformats.org/officeDocument/2006/relationships/tags" Target="../tags/tag120.xml"/><Relationship Id="rId31" Type="http://schemas.openxmlformats.org/officeDocument/2006/relationships/tags" Target="../tags/tag119.xml"/><Relationship Id="rId30" Type="http://schemas.openxmlformats.org/officeDocument/2006/relationships/tags" Target="../tags/tag118.xml"/><Relationship Id="rId3" Type="http://schemas.openxmlformats.org/officeDocument/2006/relationships/tags" Target="../tags/tag91.xml"/><Relationship Id="rId29" Type="http://schemas.openxmlformats.org/officeDocument/2006/relationships/tags" Target="../tags/tag117.xml"/><Relationship Id="rId28" Type="http://schemas.openxmlformats.org/officeDocument/2006/relationships/tags" Target="../tags/tag116.xml"/><Relationship Id="rId27" Type="http://schemas.openxmlformats.org/officeDocument/2006/relationships/tags" Target="../tags/tag115.xml"/><Relationship Id="rId26" Type="http://schemas.openxmlformats.org/officeDocument/2006/relationships/tags" Target="../tags/tag114.xml"/><Relationship Id="rId25" Type="http://schemas.openxmlformats.org/officeDocument/2006/relationships/tags" Target="../tags/tag113.xml"/><Relationship Id="rId24" Type="http://schemas.openxmlformats.org/officeDocument/2006/relationships/tags" Target="../tags/tag112.xml"/><Relationship Id="rId23" Type="http://schemas.openxmlformats.org/officeDocument/2006/relationships/tags" Target="../tags/tag111.xml"/><Relationship Id="rId22" Type="http://schemas.openxmlformats.org/officeDocument/2006/relationships/tags" Target="../tags/tag110.xml"/><Relationship Id="rId21" Type="http://schemas.openxmlformats.org/officeDocument/2006/relationships/tags" Target="../tags/tag109.xml"/><Relationship Id="rId20" Type="http://schemas.openxmlformats.org/officeDocument/2006/relationships/tags" Target="../tags/tag108.xml"/><Relationship Id="rId2" Type="http://schemas.openxmlformats.org/officeDocument/2006/relationships/tags" Target="../tags/tag90.xml"/><Relationship Id="rId19" Type="http://schemas.openxmlformats.org/officeDocument/2006/relationships/tags" Target="../tags/tag107.xml"/><Relationship Id="rId18" Type="http://schemas.openxmlformats.org/officeDocument/2006/relationships/tags" Target="../tags/tag106.xml"/><Relationship Id="rId17" Type="http://schemas.openxmlformats.org/officeDocument/2006/relationships/tags" Target="../tags/tag105.xml"/><Relationship Id="rId16" Type="http://schemas.openxmlformats.org/officeDocument/2006/relationships/tags" Target="../tags/tag104.xml"/><Relationship Id="rId15" Type="http://schemas.openxmlformats.org/officeDocument/2006/relationships/tags" Target="../tags/tag103.xml"/><Relationship Id="rId14" Type="http://schemas.openxmlformats.org/officeDocument/2006/relationships/tags" Target="../tags/tag102.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tags" Target="../tags/tag89.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15.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2" Type="http://schemas.openxmlformats.org/officeDocument/2006/relationships/slideLayout" Target="../slideLayouts/slideLayout3.xml"/><Relationship Id="rId11" Type="http://schemas.openxmlformats.org/officeDocument/2006/relationships/tags" Target="../tags/tag139.xml"/><Relationship Id="rId10" Type="http://schemas.openxmlformats.org/officeDocument/2006/relationships/image" Target="../media/image10.png"/><Relationship Id="rId1" Type="http://schemas.openxmlformats.org/officeDocument/2006/relationships/tags" Target="../tags/tag130.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146.xml"/><Relationship Id="rId4" Type="http://schemas.openxmlformats.org/officeDocument/2006/relationships/image" Target="../media/image6.png"/><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9.xml"/><Relationship Id="rId4" Type="http://schemas.openxmlformats.org/officeDocument/2006/relationships/image" Target="../media/image6.png"/><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8" Type="http://schemas.openxmlformats.org/officeDocument/2006/relationships/slideLayout" Target="../slideLayouts/slideLayout3.xml"/><Relationship Id="rId17" Type="http://schemas.openxmlformats.org/officeDocument/2006/relationships/tags" Target="../tags/tag28.xml"/><Relationship Id="rId16" Type="http://schemas.openxmlformats.org/officeDocument/2006/relationships/tags" Target="../tags/tag27.xml"/><Relationship Id="rId15" Type="http://schemas.openxmlformats.org/officeDocument/2006/relationships/tags" Target="../tags/tag26.xml"/><Relationship Id="rId14" Type="http://schemas.openxmlformats.org/officeDocument/2006/relationships/tags" Target="../tags/tag25.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1" Type="http://schemas.openxmlformats.org/officeDocument/2006/relationships/slideLayout" Target="../slideLayouts/slideLayout3.xml"/><Relationship Id="rId10" Type="http://schemas.openxmlformats.org/officeDocument/2006/relationships/tags" Target="../tags/tag41.xml"/><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5" Type="http://schemas.openxmlformats.org/officeDocument/2006/relationships/slideLayout" Target="../slideLayouts/slideLayout3.xml"/><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image" Target="../media/image7.png"/><Relationship Id="rId10" Type="http://schemas.openxmlformats.org/officeDocument/2006/relationships/tags" Target="../tags/tag51.xml"/><Relationship Id="rId1"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1196975" y="1435735"/>
            <a:ext cx="7966075" cy="230695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sz="3200" b="1" i="0" u="none" strike="noStrike" kern="1200" cap="none" spc="0" normalizeH="0" baseline="0" noProof="0">
                <a:ln>
                  <a:noFill/>
                </a:ln>
                <a:solidFill>
                  <a:srgbClr val="019579"/>
                </a:solidFill>
                <a:effectLst/>
                <a:uLnTx/>
                <a:uFillTx/>
                <a:latin typeface="汉仪雅酷黑 85W" panose="020B0904020202020204" pitchFamily="34" charset="-122"/>
                <a:ea typeface="汉仪雅酷黑 85W" panose="020B0904020202020204" pitchFamily="34" charset="-122"/>
                <a:cs typeface="+mn-cs"/>
                <a:sym typeface="思源黑体 Heavy" panose="020B0A00000000000000" pitchFamily="34" charset="-122"/>
              </a:rPr>
              <a:t>《关于建立健全本溪市职工基本医疗保险</a:t>
            </a:r>
            <a:endParaRPr kumimoji="0" lang="zh-CN" sz="3200" b="1" i="0" u="none" strike="noStrike" kern="1200" cap="none" spc="0" normalizeH="0" baseline="0" noProof="0">
              <a:ln>
                <a:noFill/>
              </a:ln>
              <a:solidFill>
                <a:srgbClr val="019579"/>
              </a:solidFill>
              <a:effectLst/>
              <a:uLnTx/>
              <a:uFillTx/>
              <a:latin typeface="汉仪雅酷黑 85W" panose="020B0904020202020204" pitchFamily="34" charset="-122"/>
              <a:ea typeface="汉仪雅酷黑 85W" panose="020B0904020202020204" pitchFamily="34" charset="-122"/>
              <a:cs typeface="+mn-cs"/>
              <a:sym typeface="思源黑体 Heavy" panose="020B0A00000000000000" pitchFamily="34" charset="-122"/>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sz="3200" b="1" i="0" u="none" strike="noStrike" kern="1200" cap="none" spc="0" normalizeH="0" baseline="0" noProof="0">
                <a:ln>
                  <a:noFill/>
                </a:ln>
                <a:solidFill>
                  <a:srgbClr val="019579"/>
                </a:solidFill>
                <a:effectLst/>
                <a:uLnTx/>
                <a:uFillTx/>
                <a:latin typeface="汉仪雅酷黑 85W" panose="020B0904020202020204" pitchFamily="34" charset="-122"/>
                <a:ea typeface="汉仪雅酷黑 85W" panose="020B0904020202020204" pitchFamily="34" charset="-122"/>
                <a:cs typeface="+mn-cs"/>
                <a:sym typeface="思源黑体 Heavy" panose="020B0A00000000000000" pitchFamily="34" charset="-122"/>
              </a:rPr>
              <a:t>门诊共济保障机制的实施方案》</a:t>
            </a:r>
            <a:endParaRPr kumimoji="0" lang="zh-CN" sz="3200" b="1" i="0" u="none" strike="noStrike" kern="1200" cap="none" spc="0" normalizeH="0" baseline="0" noProof="0">
              <a:ln>
                <a:noFill/>
              </a:ln>
              <a:solidFill>
                <a:srgbClr val="019579"/>
              </a:solidFill>
              <a:effectLst/>
              <a:uLnTx/>
              <a:uFillTx/>
              <a:latin typeface="汉仪雅酷黑 85W" panose="020B0904020202020204" pitchFamily="34" charset="-122"/>
              <a:ea typeface="汉仪雅酷黑 85W" panose="020B0904020202020204" pitchFamily="34" charset="-122"/>
              <a:cs typeface="+mn-cs"/>
              <a:sym typeface="思源黑体 Heavy" panose="020B0A00000000000000" pitchFamily="34" charset="-122"/>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sz="3200" b="1" i="0" u="none" strike="noStrike" kern="1200" cap="none" spc="0" normalizeH="0" baseline="0" noProof="0">
                <a:ln>
                  <a:noFill/>
                </a:ln>
                <a:solidFill>
                  <a:srgbClr val="019579"/>
                </a:solidFill>
                <a:effectLst/>
                <a:uLnTx/>
                <a:uFillTx/>
                <a:latin typeface="汉仪雅酷黑 85W" panose="020B0904020202020204" pitchFamily="34" charset="-122"/>
                <a:ea typeface="汉仪雅酷黑 85W" panose="020B0904020202020204" pitchFamily="34" charset="-122"/>
                <a:cs typeface="+mn-cs"/>
                <a:sym typeface="思源黑体 Heavy" panose="020B0A00000000000000" pitchFamily="34" charset="-122"/>
              </a:rPr>
              <a:t>政策解读</a:t>
            </a:r>
            <a:endParaRPr kumimoji="0" lang="zh-CN" sz="3200" b="1" i="0" u="none" strike="noStrike" kern="1200" cap="none" spc="0" normalizeH="0" baseline="0" noProof="0">
              <a:ln>
                <a:noFill/>
              </a:ln>
              <a:solidFill>
                <a:srgbClr val="019579"/>
              </a:solidFill>
              <a:effectLst/>
              <a:uLnTx/>
              <a:uFillTx/>
              <a:latin typeface="汉仪雅酷黑 85W" panose="020B0904020202020204" pitchFamily="34" charset="-122"/>
              <a:ea typeface="汉仪雅酷黑 85W" panose="020B0904020202020204" pitchFamily="34" charset="-122"/>
              <a:cs typeface="+mn-cs"/>
              <a:sym typeface="思源黑体 Heavy" panose="020B0A00000000000000" pitchFamily="34" charset="-122"/>
            </a:endParaRPr>
          </a:p>
        </p:txBody>
      </p:sp>
      <p:cxnSp>
        <p:nvCxnSpPr>
          <p:cNvPr id="7" name="直接连接符 6"/>
          <p:cNvCxnSpPr/>
          <p:nvPr>
            <p:custDataLst>
              <p:tags r:id="rId2"/>
            </p:custDataLst>
          </p:nvPr>
        </p:nvCxnSpPr>
        <p:spPr>
          <a:xfrm flipV="1">
            <a:off x="1465580" y="3749626"/>
            <a:ext cx="6948000" cy="0"/>
          </a:xfrm>
          <a:prstGeom prst="line">
            <a:avLst/>
          </a:prstGeom>
          <a:noFill/>
          <a:ln w="28575" cap="flat" cmpd="sng" algn="ctr">
            <a:solidFill>
              <a:schemeClr val="accent1"/>
            </a:solidFill>
            <a:prstDash val="solid"/>
            <a:miter lim="800000"/>
          </a:ln>
          <a:effectLst/>
        </p:spPr>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00503" y="1344150"/>
            <a:ext cx="7035800" cy="721360"/>
            <a:chOff x="1273027" y="1005069"/>
            <a:chExt cx="9013973" cy="918070"/>
          </a:xfrm>
          <a:solidFill>
            <a:srgbClr val="C00000"/>
          </a:solidFill>
        </p:grpSpPr>
        <p:grpSp>
          <p:nvGrpSpPr>
            <p:cNvPr id="8" name="组合 7"/>
            <p:cNvGrpSpPr/>
            <p:nvPr/>
          </p:nvGrpSpPr>
          <p:grpSpPr>
            <a:xfrm>
              <a:off x="1273027" y="1005069"/>
              <a:ext cx="9013973" cy="918070"/>
              <a:chOff x="3522142" y="-1881873"/>
              <a:chExt cx="5794449" cy="918070"/>
            </a:xfrm>
            <a:grpFill/>
          </p:grpSpPr>
          <p:sp>
            <p:nvSpPr>
              <p:cNvPr id="10" name="平行四边形 9"/>
              <p:cNvSpPr/>
              <p:nvPr>
                <p:custDataLst>
                  <p:tags r:id="rId1"/>
                </p:custDataLst>
              </p:nvPr>
            </p:nvSpPr>
            <p:spPr>
              <a:xfrm>
                <a:off x="3706873" y="-1881873"/>
                <a:ext cx="5609718" cy="765606"/>
              </a:xfrm>
              <a:prstGeom prst="parallelogram">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思源黑体 CN Normal" panose="020B0400000000000000" charset="-122"/>
                  <a:sym typeface="思源黑体 Heavy" panose="020B0A00000000000000" pitchFamily="34" charset="-122"/>
                </a:endParaRPr>
              </a:p>
            </p:txBody>
          </p:sp>
          <p:sp>
            <p:nvSpPr>
              <p:cNvPr id="11" name="平行四边形 10"/>
              <p:cNvSpPr/>
              <p:nvPr>
                <p:custDataLst>
                  <p:tags r:id="rId2"/>
                </p:custDataLst>
              </p:nvPr>
            </p:nvSpPr>
            <p:spPr>
              <a:xfrm>
                <a:off x="3522142" y="-1729409"/>
                <a:ext cx="5701371" cy="765606"/>
              </a:xfrm>
              <a:prstGeom prst="parallelogram">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思源黑体 CN Normal" panose="020B0400000000000000" charset="-122"/>
                  <a:sym typeface="思源黑体 Heavy" panose="020B0A00000000000000" pitchFamily="34" charset="-122"/>
                </a:endParaRPr>
              </a:p>
            </p:txBody>
          </p:sp>
        </p:grpSp>
        <p:sp>
          <p:nvSpPr>
            <p:cNvPr id="9" name="矩形 8"/>
            <p:cNvSpPr/>
            <p:nvPr>
              <p:custDataLst>
                <p:tags r:id="rId3"/>
              </p:custDataLst>
            </p:nvPr>
          </p:nvSpPr>
          <p:spPr>
            <a:xfrm>
              <a:off x="1436548" y="1267721"/>
              <a:ext cx="8315146" cy="585916"/>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     </a:t>
              </a:r>
              <a:r>
                <a:rPr kumimoji="0" lang="zh-CN" altLang="en-US" sz="2400" b="1"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《方案</a:t>
              </a:r>
              <a:r>
                <a:rPr kumimoji="0" lang="zh-CN" altLang="en-US" sz="2400" b="1"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a:t>
              </a:r>
              <a:r>
                <a:rPr kumimoji="0" lang="zh-CN" altLang="en-US" sz="2400" b="1"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还规范个人账户使用范围。</a:t>
              </a:r>
              <a:endParaRPr kumimoji="0" lang="zh-CN" altLang="en-US" sz="2400" b="1"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grpSp>
      <p:sp>
        <p:nvSpPr>
          <p:cNvPr id="18" name="文本框 8"/>
          <p:cNvSpPr txBox="1">
            <a:spLocks noChangeArrowheads="1"/>
          </p:cNvSpPr>
          <p:nvPr>
            <p:custDataLst>
              <p:tags r:id="rId4"/>
            </p:custDataLst>
          </p:nvPr>
        </p:nvSpPr>
        <p:spPr bwMode="auto">
          <a:xfrm>
            <a:off x="2088308" y="2405870"/>
            <a:ext cx="6249035" cy="79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just" defTabSz="1217930" rtl="0" eaLnBrk="0" fontAlgn="auto" latinLnBrk="0" hangingPunct="0">
              <a:lnSpc>
                <a:spcPct val="138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1D1B1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个人账户资金（含改革前原个人账户累计结余资金）</a:t>
            </a:r>
            <a:r>
              <a:rPr kumimoji="0" lang="zh-CN" altLang="en-US" sz="1600" b="0" i="0" u="sng" strike="noStrike" kern="1200" cap="none" spc="0" normalizeH="0" baseline="0" noProof="0" dirty="0">
                <a:ln>
                  <a:noFill/>
                </a:ln>
                <a:solidFill>
                  <a:schemeClr val="accent1"/>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主要用于支付</a:t>
            </a:r>
            <a:r>
              <a:rPr kumimoji="0" lang="zh-CN" altLang="en-US" sz="1600" b="0" i="0" u="none" strike="noStrike" kern="1200" cap="none" spc="0" normalizeH="0" baseline="0" noProof="0" dirty="0">
                <a:ln>
                  <a:noFill/>
                </a:ln>
                <a:solidFill>
                  <a:srgbClr val="1D1B1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参保人员在定点医药机构发生的政策范围内自付费用。</a:t>
            </a:r>
            <a:endParaRPr kumimoji="0" lang="zh-CN" altLang="en-US" sz="1600" b="0" i="0" u="none" strike="noStrike" kern="1200" cap="none" spc="0" normalizeH="0" baseline="0" noProof="0" dirty="0">
              <a:ln>
                <a:noFill/>
              </a:ln>
              <a:solidFill>
                <a:srgbClr val="1D1B1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19" name="Line 106"/>
          <p:cNvSpPr>
            <a:spLocks noChangeShapeType="1"/>
          </p:cNvSpPr>
          <p:nvPr>
            <p:custDataLst>
              <p:tags r:id="rId5"/>
            </p:custDataLst>
          </p:nvPr>
        </p:nvSpPr>
        <p:spPr bwMode="auto">
          <a:xfrm flipH="1" flipV="1">
            <a:off x="1869438" y="3181932"/>
            <a:ext cx="6300000" cy="11723"/>
          </a:xfrm>
          <a:prstGeom prst="line">
            <a:avLst/>
          </a:prstGeom>
          <a:noFill/>
          <a:ln w="19050" cap="flat" cmpd="sng">
            <a:solidFill>
              <a:schemeClr val="accent5"/>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20" name="矩形 19"/>
          <p:cNvSpPr/>
          <p:nvPr>
            <p:custDataLst>
              <p:tags r:id="rId6"/>
            </p:custDataLst>
          </p:nvPr>
        </p:nvSpPr>
        <p:spPr>
          <a:xfrm>
            <a:off x="567483" y="2421745"/>
            <a:ext cx="1509395" cy="771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Ⅰ</a:t>
            </a:r>
            <a:endParaRPr kumimoji="0" lang="en-US" altLang="zh-CN" sz="2000" b="1"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21" name="文本框 8"/>
          <p:cNvSpPr txBox="1">
            <a:spLocks noChangeArrowheads="1"/>
          </p:cNvSpPr>
          <p:nvPr>
            <p:custDataLst>
              <p:tags r:id="rId7"/>
            </p:custDataLst>
          </p:nvPr>
        </p:nvSpPr>
        <p:spPr bwMode="auto">
          <a:xfrm>
            <a:off x="2065448" y="3310110"/>
            <a:ext cx="6249035" cy="91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just" defTabSz="1217930" rtl="0" eaLnBrk="0" fontAlgn="auto" latinLnBrk="0" hangingPunct="0">
              <a:lnSpc>
                <a:spcPct val="108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1D1B1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可以</a:t>
            </a:r>
            <a:r>
              <a:rPr kumimoji="0" lang="zh-CN" altLang="en-US" sz="1600" b="0" i="0" u="sng" strike="noStrike" kern="1200" cap="none" spc="0" normalizeH="0" baseline="0" noProof="0" dirty="0">
                <a:ln>
                  <a:noFill/>
                </a:ln>
                <a:solidFill>
                  <a:schemeClr val="accent1"/>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用于支付</a:t>
            </a:r>
            <a:r>
              <a:rPr kumimoji="0" lang="zh-CN" altLang="en-US" sz="1600" b="0" i="0" u="none" strike="noStrike" kern="1200" cap="none" spc="0" normalizeH="0" baseline="0" noProof="0" dirty="0">
                <a:ln>
                  <a:noFill/>
                </a:ln>
                <a:solidFill>
                  <a:srgbClr val="1D1B1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参保人员</a:t>
            </a:r>
            <a:r>
              <a:rPr kumimoji="0" lang="zh-CN" altLang="en-US" sz="1600" b="1" i="0" u="none" strike="noStrike" kern="1200" cap="none" spc="0" normalizeH="0" baseline="0" noProof="0" dirty="0">
                <a:ln>
                  <a:noFill/>
                </a:ln>
                <a:solidFill>
                  <a:schemeClr val="accent1"/>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本人及其配偶、父母、子女</a:t>
            </a:r>
            <a:r>
              <a:rPr kumimoji="0" lang="zh-CN" altLang="en-US" sz="1600" b="0" i="0" u="none" strike="noStrike" kern="1200" cap="none" spc="0" normalizeH="0" baseline="0" noProof="0" dirty="0">
                <a:ln>
                  <a:noFill/>
                </a:ln>
                <a:solidFill>
                  <a:srgbClr val="1D1B1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在定点医疗机构就医发生的</a:t>
            </a:r>
            <a:r>
              <a:rPr kumimoji="0" lang="zh-CN" altLang="en-US" sz="1600" b="1" i="0" u="none" strike="noStrike" kern="1200" cap="none" spc="0" normalizeH="0" baseline="0" noProof="0" dirty="0">
                <a:ln>
                  <a:noFill/>
                </a:ln>
                <a:solidFill>
                  <a:schemeClr val="accent1"/>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由个人负担的医疗费用</a:t>
            </a:r>
            <a:r>
              <a:rPr kumimoji="0" lang="zh-CN" altLang="en-US" sz="1600" b="0" i="0" u="none" strike="noStrike" kern="1200" cap="none" spc="0" normalizeH="0" baseline="0" noProof="0" dirty="0">
                <a:ln>
                  <a:noFill/>
                </a:ln>
                <a:solidFill>
                  <a:srgbClr val="1D1B1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,以及在定点零售药店购买</a:t>
            </a:r>
            <a:r>
              <a:rPr kumimoji="0" lang="zh-CN" altLang="en-US" sz="1600" b="1" i="0" u="none" strike="noStrike" kern="1200" cap="none" spc="0" normalizeH="0" baseline="0" noProof="0" dirty="0">
                <a:ln>
                  <a:noFill/>
                </a:ln>
                <a:solidFill>
                  <a:schemeClr val="accent1"/>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政策范围内</a:t>
            </a:r>
            <a:r>
              <a:rPr kumimoji="0" lang="zh-CN" altLang="en-US" sz="1600" b="0" i="0" u="none" strike="noStrike" kern="1200" cap="none" spc="0" normalizeH="0" baseline="0" noProof="0" dirty="0">
                <a:ln>
                  <a:noFill/>
                </a:ln>
                <a:solidFill>
                  <a:srgbClr val="1D1B1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药品、医疗器械、医用耗材发生的由个人负担的费用。</a:t>
            </a:r>
            <a:endParaRPr kumimoji="0" lang="zh-CN" altLang="en-US" sz="1600" b="0" i="0" u="none" strike="noStrike" kern="1200" cap="none" spc="0" normalizeH="0" baseline="0" noProof="0" dirty="0">
              <a:ln>
                <a:noFill/>
              </a:ln>
              <a:solidFill>
                <a:srgbClr val="1D1B1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22" name="Line 106"/>
          <p:cNvSpPr>
            <a:spLocks noChangeShapeType="1"/>
          </p:cNvSpPr>
          <p:nvPr>
            <p:custDataLst>
              <p:tags r:id="rId8"/>
            </p:custDataLst>
          </p:nvPr>
        </p:nvSpPr>
        <p:spPr bwMode="auto">
          <a:xfrm flipH="1" flipV="1">
            <a:off x="1869438" y="4250002"/>
            <a:ext cx="6300000" cy="11723"/>
          </a:xfrm>
          <a:prstGeom prst="line">
            <a:avLst/>
          </a:prstGeom>
          <a:noFill/>
          <a:ln w="19050" cap="flat" cmpd="sng">
            <a:solidFill>
              <a:schemeClr val="accent5"/>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23" name="矩形 22"/>
          <p:cNvSpPr/>
          <p:nvPr>
            <p:custDataLst>
              <p:tags r:id="rId9"/>
            </p:custDataLst>
          </p:nvPr>
        </p:nvSpPr>
        <p:spPr>
          <a:xfrm>
            <a:off x="567483" y="3489815"/>
            <a:ext cx="1509395" cy="771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b="1"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Ⅱ</a:t>
            </a:r>
            <a:endParaRPr kumimoji="0" lang="en-US" altLang="zh-CN" sz="2000" b="1"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24" name="文本框 8"/>
          <p:cNvSpPr txBox="1">
            <a:spLocks noChangeArrowheads="1"/>
          </p:cNvSpPr>
          <p:nvPr>
            <p:custDataLst>
              <p:tags r:id="rId10"/>
            </p:custDataLst>
          </p:nvPr>
        </p:nvSpPr>
        <p:spPr bwMode="auto">
          <a:xfrm>
            <a:off x="2076878" y="4291820"/>
            <a:ext cx="6249035" cy="91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just" defTabSz="1217930" rtl="0" eaLnBrk="0" fontAlgn="auto" latinLnBrk="0" hangingPunct="0">
              <a:lnSpc>
                <a:spcPct val="108000"/>
              </a:lnSpc>
              <a:spcBef>
                <a:spcPts val="0"/>
              </a:spcBef>
              <a:spcAft>
                <a:spcPts val="0"/>
              </a:spcAft>
              <a:buClrTx/>
              <a:buSzTx/>
              <a:buFontTx/>
              <a:buNone/>
              <a:defRPr/>
            </a:pPr>
            <a:r>
              <a:rPr kumimoji="0" lang="zh-CN" altLang="en-US" sz="1600" i="0" u="none" strike="noStrike" kern="1200" cap="none" spc="0" normalizeH="0" baseline="0" noProof="0" dirty="0">
                <a:ln>
                  <a:noFill/>
                </a:ln>
                <a:solidFill>
                  <a:srgbClr val="1D1B1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逐步探索个人账户用于配偶、父母、子女参加城乡居民基本医疗保险、长期护理保险、职工大额医疗费用补助保险、市医疗保障行政部门备案的健康商业保险等</a:t>
            </a:r>
            <a:r>
              <a:rPr kumimoji="0" lang="zh-CN" altLang="en-US" sz="1600"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个人缴费</a:t>
            </a:r>
            <a:r>
              <a:rPr kumimoji="0" lang="zh-CN" altLang="en-US" sz="1600" i="0" u="none" strike="noStrike" kern="1200" cap="none" spc="0" normalizeH="0" baseline="0" noProof="0" dirty="0">
                <a:ln>
                  <a:noFill/>
                </a:ln>
                <a:solidFill>
                  <a:srgbClr val="1D1B1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a:t>
            </a:r>
            <a:endParaRPr kumimoji="0" lang="zh-CN" altLang="en-US" sz="1600" i="0" u="none" strike="noStrike" kern="1200" cap="none" spc="0" normalizeH="0" baseline="0" noProof="0" dirty="0">
              <a:ln>
                <a:noFill/>
              </a:ln>
              <a:solidFill>
                <a:srgbClr val="1D1B1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25" name="Line 106"/>
          <p:cNvSpPr>
            <a:spLocks noChangeShapeType="1"/>
          </p:cNvSpPr>
          <p:nvPr>
            <p:custDataLst>
              <p:tags r:id="rId11"/>
            </p:custDataLst>
          </p:nvPr>
        </p:nvSpPr>
        <p:spPr bwMode="auto">
          <a:xfrm flipH="1" flipV="1">
            <a:off x="1880868" y="5231712"/>
            <a:ext cx="6300000" cy="11723"/>
          </a:xfrm>
          <a:prstGeom prst="line">
            <a:avLst/>
          </a:prstGeom>
          <a:noFill/>
          <a:ln w="19050" cap="flat" cmpd="sng">
            <a:solidFill>
              <a:schemeClr val="accent5"/>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26" name="矩形 25"/>
          <p:cNvSpPr/>
          <p:nvPr>
            <p:custDataLst>
              <p:tags r:id="rId12"/>
            </p:custDataLst>
          </p:nvPr>
        </p:nvSpPr>
        <p:spPr>
          <a:xfrm>
            <a:off x="578913" y="4471525"/>
            <a:ext cx="1509395" cy="771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27" name="文本框 26"/>
          <p:cNvSpPr txBox="1"/>
          <p:nvPr>
            <p:custDataLst>
              <p:tags r:id="rId13"/>
            </p:custDataLst>
          </p:nvPr>
        </p:nvSpPr>
        <p:spPr>
          <a:xfrm>
            <a:off x="526843" y="4673455"/>
            <a:ext cx="1612900" cy="36830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b="1"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Ⅲ</a:t>
            </a:r>
            <a:endParaRPr kumimoji="0" lang="en-US" altLang="zh-CN" sz="1800" b="1"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pic>
        <p:nvPicPr>
          <p:cNvPr id="5" name="图片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09111" y="2896725"/>
            <a:ext cx="1834881" cy="2969351"/>
          </a:xfrm>
          <a:prstGeom prst="rect">
            <a:avLst/>
          </a:prstGeom>
        </p:spPr>
      </p:pic>
      <p:sp>
        <p:nvSpPr>
          <p:cNvPr id="2" name="矩形 1"/>
          <p:cNvSpPr/>
          <p:nvPr/>
        </p:nvSpPr>
        <p:spPr>
          <a:xfrm>
            <a:off x="3260090" y="307340"/>
            <a:ext cx="5671820" cy="460375"/>
          </a:xfrm>
          <a:prstGeom prst="rect">
            <a:avLst/>
          </a:prstGeom>
        </p:spPr>
        <p:txBody>
          <a:bodyPr wrap="square">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30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思源黑体 CN Normal" panose="020B0400000000000000" charset="-122"/>
                <a:sym typeface="思源黑体 Heavy" panose="020B0A00000000000000" pitchFamily="34" charset="-122"/>
              </a:rPr>
              <a:t>建立门诊共济保障机制有哪些措施？</a:t>
            </a:r>
            <a:endParaRPr kumimoji="0" lang="zh-CN" altLang="en-US" sz="2400" b="1" i="0" u="none" strike="noStrike" kern="1200" cap="none" spc="30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思源黑体 CN Normal" panose="020B0400000000000000" charset="-122"/>
              <a:sym typeface="思源黑体 Heavy" panose="020B0A00000000000000" pitchFamily="34" charset="-122"/>
            </a:endParaRPr>
          </a:p>
        </p:txBody>
      </p:sp>
      <p:sp>
        <p:nvSpPr>
          <p:cNvPr id="3" name="Line 106"/>
          <p:cNvSpPr>
            <a:spLocks noChangeShapeType="1"/>
          </p:cNvSpPr>
          <p:nvPr>
            <p:custDataLst>
              <p:tags r:id="rId15"/>
            </p:custDataLst>
          </p:nvPr>
        </p:nvSpPr>
        <p:spPr bwMode="auto">
          <a:xfrm flipH="1" flipV="1">
            <a:off x="1878328" y="6222312"/>
            <a:ext cx="6300000" cy="11723"/>
          </a:xfrm>
          <a:prstGeom prst="line">
            <a:avLst/>
          </a:prstGeom>
          <a:noFill/>
          <a:ln w="19050" cap="flat" cmpd="sng">
            <a:solidFill>
              <a:schemeClr val="accent5"/>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4" name="矩形 3"/>
          <p:cNvSpPr/>
          <p:nvPr>
            <p:custDataLst>
              <p:tags r:id="rId16"/>
            </p:custDataLst>
          </p:nvPr>
        </p:nvSpPr>
        <p:spPr>
          <a:xfrm>
            <a:off x="576373" y="5462125"/>
            <a:ext cx="1509395" cy="771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7" name="文本框 6"/>
          <p:cNvSpPr txBox="1"/>
          <p:nvPr>
            <p:custDataLst>
              <p:tags r:id="rId17"/>
            </p:custDataLst>
          </p:nvPr>
        </p:nvSpPr>
        <p:spPr>
          <a:xfrm>
            <a:off x="524303" y="5664055"/>
            <a:ext cx="1612900" cy="368300"/>
          </a:xfrm>
          <a:prstGeom prst="rect">
            <a:avLst/>
          </a:prstGeom>
          <a:noFill/>
        </p:spPr>
        <p:txBody>
          <a:bodyPr wrap="square" rtlCol="0">
            <a:spAutoFit/>
          </a:bodyPr>
          <a:p>
            <a:pPr marL="0" marR="0" lvl="0" indent="0" algn="dist" defTabSz="914400" rtl="0" eaLnBrk="1" fontAlgn="auto" latinLnBrk="0" hangingPunct="1">
              <a:lnSpc>
                <a:spcPct val="100000"/>
              </a:lnSpc>
              <a:spcBef>
                <a:spcPts val="0"/>
              </a:spcBef>
              <a:spcAft>
                <a:spcPts val="0"/>
              </a:spcAft>
              <a:buClrTx/>
              <a:buSzTx/>
              <a:buFontTx/>
              <a:buNone/>
              <a:defRPr/>
            </a:pPr>
            <a:r>
              <a:rPr lang="en-US" altLang="zh-CN" b="1"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Ⅳ</a:t>
            </a:r>
            <a:endParaRPr kumimoji="0" lang="en-US" altLang="zh-CN" sz="1800" b="1"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13" name="文本框 8"/>
          <p:cNvSpPr txBox="1">
            <a:spLocks noChangeArrowheads="1"/>
          </p:cNvSpPr>
          <p:nvPr>
            <p:custDataLst>
              <p:tags r:id="rId18"/>
            </p:custDataLst>
          </p:nvPr>
        </p:nvSpPr>
        <p:spPr bwMode="auto">
          <a:xfrm>
            <a:off x="2139743" y="5471650"/>
            <a:ext cx="6249035" cy="6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just" defTabSz="1217930" rtl="0" eaLnBrk="0" fontAlgn="auto" latinLnBrk="0" hangingPunct="0">
              <a:lnSpc>
                <a:spcPct val="108000"/>
              </a:lnSpc>
              <a:spcBef>
                <a:spcPts val="0"/>
              </a:spcBef>
              <a:spcAft>
                <a:spcPts val="0"/>
              </a:spcAft>
              <a:buClrTx/>
              <a:buSzTx/>
              <a:buFontTx/>
              <a:buNone/>
              <a:defRPr/>
            </a:pPr>
            <a:r>
              <a:rPr kumimoji="0" lang="zh-CN" altLang="en-US" sz="1600" i="0" u="none" strike="noStrike" kern="1200" cap="none" spc="0" normalizeH="0" baseline="0" noProof="0" dirty="0">
                <a:ln>
                  <a:noFill/>
                </a:ln>
                <a:solidFill>
                  <a:srgbClr val="1D1B1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个人账户</a:t>
            </a:r>
            <a:r>
              <a:rPr kumimoji="0" lang="zh-CN" altLang="en-US" sz="1600" b="1" i="0" u="sng" strike="noStrike" kern="1200" cap="none" spc="0" normalizeH="0" baseline="0" noProof="0" dirty="0">
                <a:ln>
                  <a:noFill/>
                </a:ln>
                <a:solidFill>
                  <a:srgbClr val="FF000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不得用于</a:t>
            </a:r>
            <a:r>
              <a:rPr kumimoji="0" lang="zh-CN" altLang="en-US" sz="1600" i="0" u="none" strike="noStrike" kern="1200" cap="none" spc="0" normalizeH="0" baseline="0" noProof="0" dirty="0">
                <a:ln>
                  <a:noFill/>
                </a:ln>
                <a:solidFill>
                  <a:srgbClr val="1D1B1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公共卫生费用(国家政策允许的除外)、体育健身或养生保健消费等不属于基本医疗保险保障范围的支出。</a:t>
            </a:r>
            <a:endParaRPr kumimoji="0" lang="zh-CN" altLang="en-US" sz="1600" i="0" u="none" strike="noStrike" kern="1200" cap="none" spc="0" normalizeH="0" baseline="0" noProof="0" dirty="0">
              <a:ln>
                <a:noFill/>
              </a:ln>
              <a:solidFill>
                <a:srgbClr val="1D1B1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14" name="矩形: 圆角 10"/>
          <p:cNvSpPr>
            <a:spLocks noChangeAspect="1"/>
          </p:cNvSpPr>
          <p:nvPr>
            <p:custDataLst>
              <p:tags r:id="rId19"/>
            </p:custDataLst>
          </p:nvPr>
        </p:nvSpPr>
        <p:spPr>
          <a:xfrm>
            <a:off x="1009015" y="1604645"/>
            <a:ext cx="351790" cy="351790"/>
          </a:xfrm>
          <a:prstGeom prst="roundRect">
            <a:avLst>
              <a:gd name="adj" fmla="val 50000"/>
            </a:avLst>
          </a:prstGeom>
          <a:solidFill>
            <a:schemeClr val="accent1"/>
          </a:solidFill>
          <a:ln w="12700" cap="flat" cmpd="sng" algn="ctr">
            <a:solidFill>
              <a:schemeClr val="bg1"/>
            </a:solidFill>
            <a:prstDash val="solid"/>
            <a:miter lim="800000"/>
          </a:ln>
          <a:effectLst>
            <a:outerShdw blurRad="63500" algn="ctr" rotWithShape="0">
              <a:prstClr val="black">
                <a:alpha val="40000"/>
              </a:prstClr>
            </a:outerShdw>
          </a:effectLst>
        </p:spPr>
        <p:txBody>
          <a:bodyPr rtlCol="0" anchor="ctr">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5</a:t>
            </a:r>
            <a:endParaRPr kumimoji="0" lang="en-US" altLang="zh-CN" sz="2400" b="1" i="0" u="none" strike="noStrike" kern="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Tree>
    <p:custDataLst>
      <p:tags r:id="rId20"/>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
                            </p:stCondLst>
                            <p:childTnLst>
                              <p:par>
                                <p:cTn id="85" presetID="2" presetClass="entr" presetSubtype="8" decel="45000"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1000" fill="hold"/>
                                        <p:tgtEl>
                                          <p:spTgt spid="14"/>
                                        </p:tgtEl>
                                        <p:attrNameLst>
                                          <p:attrName>ppt_x</p:attrName>
                                        </p:attrNameLst>
                                      </p:cBhvr>
                                      <p:tavLst>
                                        <p:tav tm="0">
                                          <p:val>
                                            <p:strVal val="0-#ppt_w/2"/>
                                          </p:val>
                                        </p:tav>
                                        <p:tav tm="100000">
                                          <p:val>
                                            <p:strVal val="#ppt_x"/>
                                          </p:val>
                                        </p:tav>
                                      </p:tavLst>
                                    </p:anim>
                                    <p:anim calcmode="lin" valueType="num">
                                      <p:cBhvr additive="base">
                                        <p:cTn id="88" dur="1000" fill="hold"/>
                                        <p:tgtEl>
                                          <p:spTgt spid="14"/>
                                        </p:tgtEl>
                                        <p:attrNameLst>
                                          <p:attrName>ppt_y</p:attrName>
                                        </p:attrNameLst>
                                      </p:cBhvr>
                                      <p:tavLst>
                                        <p:tav tm="0">
                                          <p:val>
                                            <p:strVal val="#ppt_y"/>
                                          </p:val>
                                        </p:tav>
                                        <p:tav tm="100000">
                                          <p:val>
                                            <p:strVal val="#ppt_y"/>
                                          </p:val>
                                        </p:tav>
                                      </p:tavLst>
                                    </p:anim>
                                  </p:childTnLst>
                                </p:cTn>
                              </p:par>
                              <p:par>
                                <p:cTn id="89" presetID="8" presetClass="emph" presetSubtype="0" fill="hold" grpId="1" nodeType="withEffect">
                                  <p:stCondLst>
                                    <p:cond delay="0"/>
                                  </p:stCondLst>
                                  <p:childTnLst>
                                    <p:animRot by="21600000">
                                      <p:cBhvr>
                                        <p:cTn id="90" dur="1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0" grpId="0" bldLvl="0" animBg="1"/>
      <p:bldP spid="20" grpId="1" animBg="1"/>
      <p:bldP spid="21" grpId="0"/>
      <p:bldP spid="21" grpId="1"/>
      <p:bldP spid="23" grpId="0" bldLvl="0" animBg="1"/>
      <p:bldP spid="23" grpId="1" animBg="1"/>
      <p:bldP spid="24" grpId="0"/>
      <p:bldP spid="24" grpId="1"/>
      <p:bldP spid="26" grpId="0" bldLvl="0" animBg="1"/>
      <p:bldP spid="26" grpId="1" animBg="1"/>
      <p:bldP spid="4" grpId="0" bldLvl="0" animBg="1"/>
      <p:bldP spid="4" grpId="1" animBg="1"/>
      <p:bldP spid="13" grpId="0"/>
      <p:bldP spid="13" grpId="1"/>
      <p:bldP spid="14" grpId="0" bldLvl="0" animBg="1"/>
      <p:bldP spid="14"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680210" y="1975485"/>
            <a:ext cx="800163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00" cap="none" spc="0" normalizeH="0" baseline="0" noProof="0" dirty="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这</a:t>
            </a:r>
            <a:r>
              <a:rPr kumimoji="0" lang="zh-CN" altLang="en-US" sz="2000" b="1" i="0" u="none" strike="noStrike" kern="1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次</a:t>
            </a:r>
            <a:r>
              <a:rPr kumimoji="0" lang="en-US" altLang="zh-CN" sz="2000" b="1" i="0" u="none" strike="noStrike" kern="1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a:t>
            </a:r>
            <a:r>
              <a:rPr kumimoji="0" lang="zh-CN" altLang="en-US" sz="2000" b="1" i="0" u="none" strike="noStrike" kern="1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方案</a:t>
            </a:r>
            <a:r>
              <a:rPr kumimoji="0" lang="en-US" altLang="zh-CN" sz="2000" b="1" i="0" u="none" strike="noStrike" kern="1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a:t>
            </a:r>
            <a:r>
              <a:rPr kumimoji="0" lang="zh-CN" altLang="en-US" sz="2000" b="1" i="0" u="none" strike="noStrike" kern="100" cap="none" spc="0" normalizeH="0" baseline="0" noProof="0" dirty="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还</a:t>
            </a:r>
            <a:r>
              <a:rPr lang="zh-CN" altLang="en-US" sz="2000" b="1" kern="100" noProof="0" dirty="0">
                <a:ln>
                  <a:noFill/>
                </a:ln>
                <a:solidFill>
                  <a:srgbClr val="019579"/>
                </a:solidFill>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明确了</a:t>
            </a:r>
            <a:r>
              <a:rPr kumimoji="0" lang="zh-CN" altLang="en-US" sz="2000" b="1" i="0" u="none" strike="noStrike" kern="100" cap="none" spc="0" normalizeH="0" baseline="0" noProof="0" dirty="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医疗服务和监督管理以及付费机制。</a:t>
            </a:r>
            <a:endParaRPr kumimoji="0" lang="zh-CN" altLang="en-US" sz="2000" b="1" i="0" u="none" strike="noStrike" kern="100" cap="none" spc="0" normalizeH="0" baseline="0" noProof="0" dirty="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grpSp>
        <p:nvGrpSpPr>
          <p:cNvPr id="11" name="组合 10"/>
          <p:cNvGrpSpPr/>
          <p:nvPr>
            <p:custDataLst>
              <p:tags r:id="rId2"/>
            </p:custDataLst>
          </p:nvPr>
        </p:nvGrpSpPr>
        <p:grpSpPr>
          <a:xfrm>
            <a:off x="1604645" y="2442845"/>
            <a:ext cx="4015093" cy="3298470"/>
            <a:chOff x="1587" y="3947"/>
            <a:chExt cx="6404" cy="5261"/>
          </a:xfrm>
        </p:grpSpPr>
        <p:sp>
          <p:nvSpPr>
            <p:cNvPr id="2" name="矩形: 剪去单角 1"/>
            <p:cNvSpPr/>
            <p:nvPr>
              <p:custDataLst>
                <p:tags r:id="rId3"/>
              </p:custDataLst>
            </p:nvPr>
          </p:nvSpPr>
          <p:spPr>
            <a:xfrm>
              <a:off x="3921" y="4455"/>
              <a:ext cx="3087" cy="1315"/>
            </a:xfrm>
            <a:prstGeom prst="snip1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a:ln>
                    <a:noFill/>
                  </a:ln>
                  <a:solidFill>
                    <a:srgbClr val="FFFFFF"/>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加强医疗服务和监督管理。</a:t>
              </a:r>
              <a:endParaRPr kumimoji="0" lang="zh-CN" altLang="en-US" sz="1800" b="1" i="0" u="none" strike="noStrike" kern="1200" cap="none" spc="0" normalizeH="0" baseline="0" noProof="0">
                <a:ln>
                  <a:noFill/>
                </a:ln>
                <a:solidFill>
                  <a:srgbClr val="FFFFFF"/>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3" name="文本框 2"/>
            <p:cNvSpPr txBox="1"/>
            <p:nvPr>
              <p:custDataLst>
                <p:tags r:id="rId4"/>
              </p:custDataLst>
            </p:nvPr>
          </p:nvSpPr>
          <p:spPr>
            <a:xfrm>
              <a:off x="1587" y="3947"/>
              <a:ext cx="1892" cy="1939"/>
            </a:xfrm>
            <a:prstGeom prst="rect">
              <a:avLst/>
            </a:prstGeom>
            <a:noFill/>
          </p:spPr>
          <p:txBody>
            <a:bodyPr wrap="square" lIns="91440" tIns="45720" rIns="91440" bIns="45720" rtlCol="0" anchor="ctr" anchorCtr="1">
              <a:noAutofit/>
            </a:bodyPr>
            <a:lstStyle/>
            <a:p>
              <a:pPr marL="0" marR="0" lvl="0" indent="0" algn="ctr" defTabSz="914400" rtl="0" eaLnBrk="1" fontAlgn="auto" latinLnBrk="0" hangingPunct="1">
                <a:lnSpc>
                  <a:spcPct val="140000"/>
                </a:lnSpc>
                <a:spcBef>
                  <a:spcPts val="0"/>
                </a:spcBef>
                <a:spcAft>
                  <a:spcPts val="0"/>
                </a:spcAft>
                <a:buClrTx/>
                <a:buSzTx/>
                <a:buFontTx/>
                <a:buNone/>
                <a:defRPr/>
              </a:pPr>
              <a:r>
                <a:rPr kumimoji="0" lang="en-US" altLang="zh-CN" sz="5400" b="1" i="0" u="none" strike="noStrike" kern="1200" cap="none" spc="300" normalizeH="0" baseline="0" noProof="0" dirty="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06</a:t>
              </a:r>
              <a:endParaRPr kumimoji="0" lang="en-US" altLang="zh-CN" sz="5400" b="1" i="0" u="none" strike="noStrike" kern="1200" cap="none" spc="300" normalizeH="0" baseline="0" noProof="0" dirty="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6" name="矩形 5"/>
            <p:cNvSpPr/>
            <p:nvPr>
              <p:custDataLst>
                <p:tags r:id="rId5"/>
              </p:custDataLst>
            </p:nvPr>
          </p:nvSpPr>
          <p:spPr>
            <a:xfrm>
              <a:off x="1706" y="5994"/>
              <a:ext cx="6285" cy="3214"/>
            </a:xfrm>
            <a:prstGeom prst="rect">
              <a:avLst/>
            </a:prstGeom>
          </p:spPr>
          <p:txBody>
            <a:bodyPr wrap="square" lIns="91440" tIns="45720" rIns="91440" bIns="45720">
              <a:noAutofit/>
            </a:bodyPr>
            <a:lstStyle/>
            <a:p>
              <a:pPr marL="0" marR="0" lvl="0" indent="0" algn="l" defTabSz="914400" rtl="0" eaLnBrk="1" fontAlgn="auto" latinLnBrk="0" hangingPunct="1">
                <a:lnSpc>
                  <a:spcPct val="140000"/>
                </a:lnSpc>
                <a:spcBef>
                  <a:spcPts val="0"/>
                </a:spcBef>
                <a:spcAft>
                  <a:spcPts val="0"/>
                </a:spcAft>
                <a:buClrTx/>
                <a:buSzPct val="100000"/>
                <a:buFontTx/>
                <a:buNone/>
                <a:defRPr/>
              </a:pPr>
              <a:r>
                <a:rPr kumimoji="0" sz="1600" b="0" i="0" u="none" strike="noStrike" kern="1200" cap="none" spc="15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建立健全与门诊共济保障相适应的监督管理机制,引导医疗资源合理利用,确保医保基金安全稳定运行,充分发挥保障功能。</a:t>
              </a:r>
              <a:endParaRPr kumimoji="0" sz="1600" b="0" i="0" u="none" strike="noStrike" kern="1200" cap="none" spc="15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a:p>
              <a:pPr marL="0" marR="0" lvl="0" indent="0" algn="l" defTabSz="914400" rtl="0" eaLnBrk="1" fontAlgn="auto" latinLnBrk="0" hangingPunct="1">
                <a:lnSpc>
                  <a:spcPct val="130000"/>
                </a:lnSpc>
                <a:spcBef>
                  <a:spcPts val="0"/>
                </a:spcBef>
                <a:spcAft>
                  <a:spcPts val="0"/>
                </a:spcAft>
                <a:buClrTx/>
                <a:buSzPct val="100000"/>
                <a:buFontTx/>
                <a:buNone/>
                <a:defRPr/>
              </a:pPr>
              <a:r>
                <a:rPr kumimoji="0" sz="1600" b="0" i="0" u="none" strike="noStrike" kern="1200" cap="none" spc="15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严格执行医保基金预算管理制度,加强基金稽核制度和内控制度建设。</a:t>
              </a:r>
              <a:endParaRPr kumimoji="0" sz="1600" b="0" i="0" u="none" strike="noStrike" kern="1200" cap="none" spc="15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grpSp>
      <p:grpSp>
        <p:nvGrpSpPr>
          <p:cNvPr id="12" name="组合 11"/>
          <p:cNvGrpSpPr/>
          <p:nvPr>
            <p:custDataLst>
              <p:tags r:id="rId6"/>
            </p:custDataLst>
          </p:nvPr>
        </p:nvGrpSpPr>
        <p:grpSpPr>
          <a:xfrm>
            <a:off x="6009084" y="2454130"/>
            <a:ext cx="4853347" cy="3457720"/>
            <a:chOff x="8612" y="3965"/>
            <a:chExt cx="7741" cy="5515"/>
          </a:xfrm>
        </p:grpSpPr>
        <p:sp>
          <p:nvSpPr>
            <p:cNvPr id="8" name="矩形: 剪去单角 7"/>
            <p:cNvSpPr/>
            <p:nvPr>
              <p:custDataLst>
                <p:tags r:id="rId7"/>
              </p:custDataLst>
            </p:nvPr>
          </p:nvSpPr>
          <p:spPr>
            <a:xfrm>
              <a:off x="11157" y="4455"/>
              <a:ext cx="3946" cy="1315"/>
            </a:xfrm>
            <a:prstGeom prst="snip1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a:ln>
                    <a:noFill/>
                  </a:ln>
                  <a:solidFill>
                    <a:srgbClr val="FFFFFF"/>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健全与门诊共济保障相适应的付费机制。</a:t>
              </a:r>
              <a:endParaRPr kumimoji="0" lang="zh-CN" altLang="en-US" sz="1800" b="1" i="0" u="none" strike="noStrike" kern="1200" cap="none" spc="0" normalizeH="0" baseline="0" noProof="0">
                <a:ln>
                  <a:noFill/>
                </a:ln>
                <a:solidFill>
                  <a:srgbClr val="FFFFFF"/>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9" name="文本框 8"/>
            <p:cNvSpPr txBox="1"/>
            <p:nvPr>
              <p:custDataLst>
                <p:tags r:id="rId8"/>
              </p:custDataLst>
            </p:nvPr>
          </p:nvSpPr>
          <p:spPr>
            <a:xfrm>
              <a:off x="8769" y="3965"/>
              <a:ext cx="1892" cy="1939"/>
            </a:xfrm>
            <a:prstGeom prst="rect">
              <a:avLst/>
            </a:prstGeom>
            <a:noFill/>
          </p:spPr>
          <p:txBody>
            <a:bodyPr wrap="square" lIns="91440" tIns="45720" rIns="91440" bIns="45720" rtlCol="0" anchor="ctr" anchorCtr="1">
              <a:noAutofit/>
            </a:bodyPr>
            <a:lstStyle/>
            <a:p>
              <a:pPr marL="0" marR="0" lvl="0" indent="0" algn="ctr" defTabSz="914400" rtl="0" eaLnBrk="1" fontAlgn="auto" latinLnBrk="0" hangingPunct="1">
                <a:lnSpc>
                  <a:spcPct val="140000"/>
                </a:lnSpc>
                <a:spcBef>
                  <a:spcPts val="0"/>
                </a:spcBef>
                <a:spcAft>
                  <a:spcPts val="0"/>
                </a:spcAft>
                <a:buClrTx/>
                <a:buSzTx/>
                <a:buFontTx/>
                <a:buNone/>
                <a:defRPr/>
              </a:pPr>
              <a:r>
                <a:rPr kumimoji="0" lang="en-US" altLang="zh-CN" sz="5400" b="1" i="0" u="none" strike="noStrike" kern="1200" cap="none" spc="300" normalizeH="0" baseline="0" noProof="0" dirty="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07</a:t>
              </a:r>
              <a:endParaRPr kumimoji="0" lang="en-US" altLang="zh-CN" sz="5400" b="1" i="0" u="none" strike="noStrike" kern="1200" cap="none" spc="300" normalizeH="0" baseline="0" noProof="0" dirty="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10" name="矩形 9"/>
            <p:cNvSpPr/>
            <p:nvPr>
              <p:custDataLst>
                <p:tags r:id="rId9"/>
              </p:custDataLst>
            </p:nvPr>
          </p:nvSpPr>
          <p:spPr>
            <a:xfrm>
              <a:off x="8612" y="5994"/>
              <a:ext cx="7741" cy="3486"/>
            </a:xfrm>
            <a:prstGeom prst="rect">
              <a:avLst/>
            </a:prstGeom>
          </p:spPr>
          <p:txBody>
            <a:bodyPr wrap="square" lIns="91440" tIns="45720" rIns="91440" bIns="45720">
              <a:noAutofit/>
            </a:bodyPr>
            <a:lstStyle/>
            <a:p>
              <a:pPr marL="0" marR="0" lvl="0" indent="0" algn="just" defTabSz="914400" rtl="0" eaLnBrk="1" fontAlgn="auto" latinLnBrk="0" hangingPunct="1">
                <a:lnSpc>
                  <a:spcPct val="200000"/>
                </a:lnSpc>
                <a:spcBef>
                  <a:spcPts val="0"/>
                </a:spcBef>
                <a:spcAft>
                  <a:spcPts val="0"/>
                </a:spcAft>
                <a:buClrTx/>
                <a:buSzTx/>
                <a:buFontTx/>
                <a:buNone/>
                <a:defRPr/>
              </a:pPr>
              <a:r>
                <a:rPr kumimoji="0" sz="16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对普通门诊服务,在按项目付费结算为主的基础上,逐步探索实施门诊均次定额付费、门诊签约按人头付费或门诊病种分组点数法付费等多种付费方式。</a:t>
              </a:r>
              <a:endParaRPr kumimoji="0" sz="16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grpSp>
      <p:sp>
        <p:nvSpPr>
          <p:cNvPr id="5" name="圆角矩形 4"/>
          <p:cNvSpPr/>
          <p:nvPr>
            <p:custDataLst>
              <p:tags r:id="rId10"/>
            </p:custDataLst>
          </p:nvPr>
        </p:nvSpPr>
        <p:spPr>
          <a:xfrm>
            <a:off x="1604645" y="2764790"/>
            <a:ext cx="1201420" cy="83566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7" name="圆角矩形 6"/>
          <p:cNvSpPr/>
          <p:nvPr>
            <p:custDataLst>
              <p:tags r:id="rId11"/>
            </p:custDataLst>
          </p:nvPr>
        </p:nvSpPr>
        <p:spPr>
          <a:xfrm>
            <a:off x="6187440" y="2765425"/>
            <a:ext cx="1201420" cy="83566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pic>
        <p:nvPicPr>
          <p:cNvPr id="13" name="图片 12"/>
          <p:cNvPicPr>
            <a:picLocks noChangeAspect="1"/>
          </p:cNvPicPr>
          <p:nvPr/>
        </p:nvPicPr>
        <p:blipFill>
          <a:blip r:embed="rId12"/>
          <a:stretch>
            <a:fillRect/>
          </a:stretch>
        </p:blipFill>
        <p:spPr>
          <a:xfrm>
            <a:off x="3257550" y="290195"/>
            <a:ext cx="5676900" cy="466725"/>
          </a:xfrm>
          <a:prstGeom prst="rect">
            <a:avLst/>
          </a:prstGeom>
        </p:spPr>
      </p:pic>
    </p:spTree>
    <p:custDataLst>
      <p:tags r:id="rId13"/>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fltVal val="0.46747"/>
                                          </p:val>
                                        </p:tav>
                                      </p:tavLst>
                                    </p:anim>
                                    <p:anim calcmode="lin" valueType="num">
                                      <p:cBhvr>
                                        <p:cTn id="9" dur="450" decel="100000" fill="hold"/>
                                        <p:tgtEl>
                                          <p:spTgt spid="11"/>
                                        </p:tgtEl>
                                        <p:attrNameLst>
                                          <p:attrName>ppt_y</p:attrName>
                                        </p:attrNameLst>
                                      </p:cBhvr>
                                      <p:tavLst>
                                        <p:tav tm="0">
                                          <p:val>
                                            <p:strVal val="#ppt_y+1"/>
                                          </p:val>
                                        </p:tav>
                                        <p:tav tm="100000">
                                          <p:val>
                                            <p:fltVal val="0.62245"/>
                                          </p:val>
                                        </p:tav>
                                      </p:tavLst>
                                    </p:anim>
                                    <p:anim calcmode="lin" valueType="num">
                                      <p:cBhvr>
                                        <p:cTn id="10" dur="50" accel="100000" fill="hold">
                                          <p:stCondLst>
                                            <p:cond delay="450"/>
                                          </p:stCondLst>
                                        </p:cTn>
                                        <p:tgtEl>
                                          <p:spTgt spid="11"/>
                                        </p:tgtEl>
                                        <p:attrNameLst>
                                          <p:attrName>ppt_y</p:attrName>
                                        </p:attrNameLst>
                                      </p:cBhvr>
                                      <p:tavLst>
                                        <p:tav tm="0">
                                          <p:val>
                                            <p:strVal val="#ppt_y-.03"/>
                                          </p:val>
                                        </p:tav>
                                        <p:tav tm="100000">
                                          <p:val>
                                            <p:fltVal val="0.62245"/>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fltVal val="0.65013"/>
                                          </p:val>
                                        </p:tav>
                                      </p:tavLst>
                                    </p:anim>
                                    <p:anim calcmode="lin" valueType="num">
                                      <p:cBhvr>
                                        <p:cTn id="17" dur="450" decel="100000" fill="hold"/>
                                        <p:tgtEl>
                                          <p:spTgt spid="12"/>
                                        </p:tgtEl>
                                        <p:attrNameLst>
                                          <p:attrName>ppt_y</p:attrName>
                                        </p:attrNameLst>
                                      </p:cBhvr>
                                      <p:tavLst>
                                        <p:tav tm="0">
                                          <p:val>
                                            <p:strVal val="#ppt_y+1"/>
                                          </p:val>
                                        </p:tav>
                                        <p:tav tm="100000">
                                          <p:val>
                                            <p:fltVal val="0.62245"/>
                                          </p:val>
                                        </p:tav>
                                      </p:tavLst>
                                    </p:anim>
                                    <p:anim calcmode="lin" valueType="num">
                                      <p:cBhvr>
                                        <p:cTn id="18" dur="50" accel="100000" fill="hold">
                                          <p:stCondLst>
                                            <p:cond delay="450"/>
                                          </p:stCondLst>
                                        </p:cTn>
                                        <p:tgtEl>
                                          <p:spTgt spid="12"/>
                                        </p:tgtEl>
                                        <p:attrNameLst>
                                          <p:attrName>ppt_y</p:attrName>
                                        </p:attrNameLst>
                                      </p:cBhvr>
                                      <p:tavLst>
                                        <p:tav tm="0">
                                          <p:val>
                                            <p:strVal val="#ppt_y-.03"/>
                                          </p:val>
                                        </p:tav>
                                        <p:tav tm="100000">
                                          <p:val>
                                            <p:fltVal val="0.62245"/>
                                          </p:val>
                                        </p:tav>
                                      </p:tavLst>
                                    </p:anim>
                                  </p:childTnLst>
                                </p:cTn>
                              </p:par>
                              <p:par>
                                <p:cTn id="19" presetID="35" presetClass="path" presetSubtype="0" accel="50000" decel="50000" fill="hold" nodeType="withEffect">
                                  <p:stCondLst>
                                    <p:cond delay="0"/>
                                  </p:stCondLst>
                                  <p:childTnLst>
                                    <p:anim calcmode="lin" valueType="num">
                                      <p:cBhvr additive="base">
                                        <p:cTn id="20" dur="500" fill="hold">
                                          <p:stCondLst>
                                            <p:cond delay="0"/>
                                          </p:stCondLst>
                                        </p:cTn>
                                        <p:tgtEl>
                                          <p:spTgt spid="11"/>
                                        </p:tgtEl>
                                        <p:attrNameLst>
                                          <p:attrName>ppt_x</p:attrName>
                                        </p:attrNameLst>
                                      </p:cBhvr>
                                      <p:tavLst>
                                        <p:tav tm="0">
                                          <p:val>
                                            <p:strVal val="ppt_x"/>
                                          </p:val>
                                        </p:tav>
                                        <p:tav tm="100000">
                                          <p:val>
                                            <p:fltVal val="0.2469"/>
                                          </p:val>
                                        </p:tav>
                                      </p:tavLst>
                                    </p:anim>
                                    <p:anim calcmode="lin" valueType="num">
                                      <p:cBhvr additive="base">
                                        <p:cTn id="21" dur="500" fill="hold">
                                          <p:stCondLst>
                                            <p:cond delay="0"/>
                                          </p:stCondLst>
                                        </p:cTn>
                                        <p:tgtEl>
                                          <p:spTgt spid="11"/>
                                        </p:tgtEl>
                                        <p:attrNameLst>
                                          <p:attrName>ppt_y</p:attrName>
                                        </p:attrNameLst>
                                      </p:cBhvr>
                                      <p:tavLst>
                                        <p:tav tm="0">
                                          <p:val>
                                            <p:strVal val="ppt_y"/>
                                          </p:val>
                                        </p:tav>
                                        <p:tav tm="100000">
                                          <p:val>
                                            <p:fltVal val="0.61069"/>
                                          </p:val>
                                        </p:tav>
                                      </p:tavLst>
                                    </p:anim>
                                    <p:anim calcmode="lin" valueType="num">
                                      <p:cBhvr additive="base">
                                        <p:cTn id="22" dur="500" fill="hold">
                                          <p:stCondLst>
                                            <p:cond delay="0"/>
                                          </p:stCondLst>
                                        </p:cTn>
                                        <p:tgtEl>
                                          <p:spTgt spid="11"/>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11"/>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35" presetClass="path" presetSubtype="0" accel="50000" decel="50000" fill="hold" nodeType="clickEffect">
                                  <p:stCondLst>
                                    <p:cond delay="0"/>
                                  </p:stCondLst>
                                  <p:childTnLst>
                                    <p:anim calcmode="lin" valueType="num">
                                      <p:cBhvr additive="base">
                                        <p:cTn id="27" dur="250" fill="hold">
                                          <p:stCondLst>
                                            <p:cond delay="0"/>
                                          </p:stCondLst>
                                        </p:cTn>
                                        <p:tgtEl>
                                          <p:spTgt spid="12"/>
                                        </p:tgtEl>
                                        <p:attrNameLst>
                                          <p:attrName>ppt_x</p:attrName>
                                        </p:attrNameLst>
                                      </p:cBhvr>
                                      <p:tavLst>
                                        <p:tav tm="0">
                                          <p:val>
                                            <p:strVal val="ppt_x"/>
                                          </p:val>
                                        </p:tav>
                                        <p:tav tm="100000">
                                          <p:val>
                                            <p:fltVal val="0.65013"/>
                                          </p:val>
                                        </p:tav>
                                      </p:tavLst>
                                    </p:anim>
                                    <p:anim calcmode="lin" valueType="num">
                                      <p:cBhvr additive="base">
                                        <p:cTn id="28" dur="250" fill="hold">
                                          <p:stCondLst>
                                            <p:cond delay="0"/>
                                          </p:stCondLst>
                                        </p:cTn>
                                        <p:tgtEl>
                                          <p:spTgt spid="12"/>
                                        </p:tgtEl>
                                        <p:attrNameLst>
                                          <p:attrName>ppt_y</p:attrName>
                                        </p:attrNameLst>
                                      </p:cBhvr>
                                      <p:tavLst>
                                        <p:tav tm="0">
                                          <p:val>
                                            <p:strVal val="ppt_y"/>
                                          </p:val>
                                        </p:tav>
                                        <p:tav tm="100000">
                                          <p:val>
                                            <p:fltVal val="0.62245"/>
                                          </p:val>
                                        </p:tav>
                                      </p:tavLst>
                                    </p:anim>
                                    <p:anim calcmode="lin" valueType="num">
                                      <p:cBhvr additive="base">
                                        <p:cTn id="29" dur="250" fill="hold">
                                          <p:stCondLst>
                                            <p:cond delay="0"/>
                                          </p:stCondLst>
                                        </p:cTn>
                                        <p:tgtEl>
                                          <p:spTgt spid="12"/>
                                        </p:tgtEl>
                                        <p:attrNameLst>
                                          <p:attrName>ppt_w</p:attrName>
                                        </p:attrNameLst>
                                      </p:cBhvr>
                                      <p:tavLst>
                                        <p:tav tm="0">
                                          <p:val>
                                            <p:strVal val="ppt_w"/>
                                          </p:val>
                                        </p:tav>
                                        <p:tav tm="100000">
                                          <p:val>
                                            <p:strVal val="#ppt_w"/>
                                          </p:val>
                                        </p:tav>
                                      </p:tavLst>
                                    </p:anim>
                                    <p:anim calcmode="lin" valueType="num">
                                      <p:cBhvr additive="base">
                                        <p:cTn id="30" dur="250" fill="hold">
                                          <p:stCondLst>
                                            <p:cond delay="0"/>
                                          </p:stCondLst>
                                        </p:cTn>
                                        <p:tgtEl>
                                          <p:spTgt spid="12"/>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bldLvl="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1431608" y="2806700"/>
            <a:ext cx="9328785" cy="15684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汉仪雅酷黑 75W" panose="020B0804020202020204" charset="-122"/>
                <a:sym typeface="思源黑体 Heavy" panose="020B0A00000000000000" pitchFamily="34" charset="-122"/>
              </a:rPr>
              <a:t>建立职工门诊共济保障机制会带来哪些变化?</a:t>
            </a:r>
            <a:endParaRPr kumimoji="0" lang="zh-CN" altLang="en-US" sz="4800" b="1" i="0" u="none" strike="noStrike" kern="12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汉仪雅酷黑 75W" panose="020B0804020202020204" charset="-122"/>
              <a:sym typeface="思源黑体 Heavy" panose="020B0A00000000000000" pitchFamily="34" charset="-122"/>
            </a:endParaRPr>
          </a:p>
        </p:txBody>
      </p:sp>
      <p:sp>
        <p:nvSpPr>
          <p:cNvPr id="14" name="文本框 13"/>
          <p:cNvSpPr txBox="1"/>
          <p:nvPr>
            <p:custDataLst>
              <p:tags r:id="rId2"/>
            </p:custDataLst>
          </p:nvPr>
        </p:nvSpPr>
        <p:spPr>
          <a:xfrm>
            <a:off x="4733925" y="1877695"/>
            <a:ext cx="2724150" cy="76835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PART  04</a:t>
            </a:r>
            <a:endParaRPr kumimoji="0" lang="en-US" altLang="zh-CN" sz="4400" b="0" i="0" u="none" strike="noStrike" kern="12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1937190" y="2228215"/>
            <a:ext cx="8583285" cy="971404"/>
            <a:chOff x="1698" y="4020"/>
            <a:chExt cx="12927" cy="1463"/>
          </a:xfrm>
        </p:grpSpPr>
        <p:sp>
          <p:nvSpPr>
            <p:cNvPr id="76" name="矩形 75"/>
            <p:cNvSpPr/>
            <p:nvPr>
              <p:custDataLst>
                <p:tags r:id="rId2"/>
              </p:custDataLst>
            </p:nvPr>
          </p:nvSpPr>
          <p:spPr>
            <a:xfrm>
              <a:off x="2485" y="4581"/>
              <a:ext cx="12140" cy="902"/>
            </a:xfrm>
            <a:prstGeom prst="rect">
              <a:avLst/>
            </a:prstGeom>
          </p:spPr>
          <p:txBody>
            <a:bodyPr vert="horz" wrap="square" lIns="91440" tIns="45720" rIns="91440" bIns="45720" rtlCol="0" anchor="t" anchorCtr="0">
              <a:noAutofit/>
            </a:bodyPr>
            <a:lstStyle/>
            <a:p>
              <a:pPr marL="0" marR="0" lvl="0" indent="0" algn="just" defTabSz="914400" rtl="0" eaLnBrk="1" fontAlgn="auto" latinLnBrk="0" hangingPunct="1">
                <a:lnSpc>
                  <a:spcPct val="110000"/>
                </a:lnSpc>
                <a:spcBef>
                  <a:spcPts val="0"/>
                </a:spcBef>
                <a:spcAft>
                  <a:spcPts val="0"/>
                </a:spcAft>
                <a:buClrTx/>
                <a:buSzTx/>
                <a:buFontTx/>
                <a:buNone/>
                <a:defRPr/>
              </a:pPr>
              <a:r>
                <a:rPr kumimoji="0" lang="zh-CN" altLang="en-US" sz="14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调整职工医保个人账户计入办法，</a:t>
              </a:r>
              <a:r>
                <a:rPr lang="zh-CN" altLang="en-US" sz="1400" spc="150" noProof="0" dirty="0">
                  <a:ln>
                    <a:noFill/>
                  </a:ln>
                  <a:solidFill>
                    <a:prstClr val="black"/>
                  </a:solidFill>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在职职工个人账户</a:t>
              </a:r>
              <a:r>
                <a:rPr kumimoji="0" lang="zh-CN" altLang="en-US" sz="14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由</a:t>
              </a:r>
              <a:r>
                <a:rPr kumimoji="0" lang="zh-CN" altLang="en-US" sz="1400" b="0" i="0" u="none" strike="noStrike" kern="1200" cap="none" spc="150" normalizeH="0" baseline="0" noProof="0" dirty="0">
                  <a:ln>
                    <a:noFill/>
                  </a:ln>
                  <a:solidFill>
                    <a:prstClr val="black"/>
                  </a:solidFill>
                  <a:effectLst/>
                  <a:highlight>
                    <a:srgbClr val="00FFFF"/>
                  </a:highligh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改革前</a:t>
              </a:r>
              <a:r>
                <a:rPr kumimoji="0" lang="en-US" altLang="zh-CN" sz="14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a:t>
              </a:r>
              <a:r>
                <a:rPr kumimoji="0" lang="zh-CN" altLang="en-US" sz="14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个人缴费</a:t>
              </a:r>
              <a:r>
                <a:rPr lang="zh-CN" altLang="en-US" sz="1400" spc="150" noProof="0" dirty="0">
                  <a:ln>
                    <a:noFill/>
                  </a:ln>
                  <a:solidFill>
                    <a:prstClr val="black"/>
                  </a:solidFill>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全部</a:t>
              </a:r>
              <a:r>
                <a:rPr kumimoji="0" lang="en-US" altLang="zh-CN" sz="14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a:t>
              </a:r>
              <a:r>
                <a:rPr kumimoji="0" lang="zh-CN" altLang="en-US" sz="14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单位缴费的一部分</a:t>
              </a:r>
              <a:r>
                <a:rPr kumimoji="0" lang="zh-CN" altLang="en-US" sz="1400" b="1" i="0" u="none" strike="noStrike" kern="1200" cap="none" spc="150" normalizeH="0" baseline="0" noProof="0" dirty="0">
                  <a:solidFill>
                    <a:schemeClr val="accent1"/>
                  </a:solidFill>
                  <a:effectLst>
                    <a:outerShdw blurRad="38100" dist="25400" dir="5400000" algn="ctr" rotWithShape="0">
                      <a:srgbClr val="6E747A">
                        <a:alpha val="43000"/>
                      </a:srgbClr>
                    </a:outerShdw>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计入</a:t>
              </a:r>
              <a:r>
                <a:rPr lang="en-US" altLang="zh-CN" sz="1400" spc="150" noProof="0" dirty="0">
                  <a:ln>
                    <a:noFill/>
                  </a:ln>
                  <a:solidFill>
                    <a:prstClr val="black"/>
                  </a:solidFill>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a:t>
              </a:r>
              <a:r>
                <a:rPr kumimoji="0" lang="zh-CN" altLang="en-US" sz="14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调整为</a:t>
              </a:r>
              <a:r>
                <a:rPr kumimoji="0" lang="zh-CN" altLang="en-US" sz="1400" b="0" i="0" u="none" strike="noStrike" kern="1200" cap="none" spc="150" normalizeH="0" baseline="0" noProof="0" dirty="0">
                  <a:ln>
                    <a:noFill/>
                  </a:ln>
                  <a:solidFill>
                    <a:prstClr val="black"/>
                  </a:solidFill>
                  <a:effectLst/>
                  <a:highlight>
                    <a:srgbClr val="008000"/>
                  </a:highligh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改革后</a:t>
              </a:r>
              <a:r>
                <a:rPr kumimoji="0" lang="en-US" altLang="zh-CN" sz="14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a:t>
              </a:r>
              <a:r>
                <a:rPr lang="zh-CN" altLang="en-US" sz="1400" spc="150" noProof="0" dirty="0">
                  <a:ln>
                    <a:noFill/>
                  </a:ln>
                  <a:solidFill>
                    <a:prstClr val="black"/>
                  </a:solidFill>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个人缴费全部计入，单位缴费部分</a:t>
              </a:r>
              <a:r>
                <a:rPr lang="zh-CN" altLang="en-US" sz="1400" spc="150" noProof="0" dirty="0">
                  <a:ln>
                    <a:noFill/>
                  </a:ln>
                  <a:solidFill>
                    <a:prstClr val="black"/>
                  </a:solidFill>
                  <a:effectLst/>
                  <a:highlight>
                    <a:srgbClr val="FF0000"/>
                  </a:highlight>
                  <a:uLnTx/>
                  <a:uFillTx/>
                  <a:latin typeface="汉仪力量黑简" panose="00020600040101010101" charset="-122"/>
                  <a:ea typeface="汉仪力量黑简" panose="00020600040101010101" charset="-122"/>
                  <a:sym typeface="思源黑体 Heavy" panose="020B0A00000000000000" pitchFamily="34" charset="-122"/>
                </a:rPr>
                <a:t>不再</a:t>
              </a:r>
              <a:r>
                <a:rPr lang="zh-CN" altLang="en-US" sz="1400" spc="150" noProof="0" dirty="0">
                  <a:ln>
                    <a:noFill/>
                  </a:ln>
                  <a:solidFill>
                    <a:prstClr val="black"/>
                  </a:solidFill>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计入</a:t>
              </a:r>
              <a:r>
                <a:rPr lang="en-US" altLang="zh-CN" sz="1400" spc="150" noProof="0" dirty="0">
                  <a:ln>
                    <a:noFill/>
                  </a:ln>
                  <a:solidFill>
                    <a:prstClr val="black"/>
                  </a:solidFill>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a:t>
              </a:r>
              <a:r>
                <a:rPr lang="zh-CN" altLang="en-US" sz="1400" spc="150" noProof="0" dirty="0">
                  <a:ln>
                    <a:noFill/>
                  </a:ln>
                  <a:solidFill>
                    <a:prstClr val="black"/>
                  </a:solidFill>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；退休人员个人账户</a:t>
              </a:r>
              <a:r>
                <a:rPr lang="zh-CN" altLang="en-US" sz="1400" spc="150" noProof="0" dirty="0">
                  <a:ln>
                    <a:noFill/>
                  </a:ln>
                  <a:solidFill>
                    <a:prstClr val="black"/>
                  </a:solidFill>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由</a:t>
              </a:r>
              <a:r>
                <a:rPr lang="zh-CN" altLang="en-US" sz="1400" spc="150" noProof="0" dirty="0">
                  <a:ln>
                    <a:noFill/>
                  </a:ln>
                  <a:solidFill>
                    <a:prstClr val="black"/>
                  </a:solidFill>
                  <a:effectLst/>
                  <a:highlight>
                    <a:srgbClr val="00FFFF"/>
                  </a:highlight>
                  <a:uLnTx/>
                  <a:uFillTx/>
                  <a:latin typeface="汉仪中黑 简" panose="00020600040101010101" pitchFamily="18" charset="-122"/>
                  <a:ea typeface="汉仪中黑 简" panose="00020600040101010101" pitchFamily="18" charset="-122"/>
                  <a:sym typeface="思源黑体 Heavy" panose="020B0A00000000000000" pitchFamily="34" charset="-122"/>
                </a:rPr>
                <a:t>改革前</a:t>
              </a:r>
              <a:r>
                <a:rPr lang="en-US" altLang="zh-CN" sz="1400" spc="150" noProof="0" dirty="0">
                  <a:ln>
                    <a:noFill/>
                  </a:ln>
                  <a:solidFill>
                    <a:prstClr val="black"/>
                  </a:solidFill>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a:t>
              </a:r>
              <a:r>
                <a:rPr lang="zh-CN" altLang="en-US" sz="1400" spc="150" noProof="0" dirty="0">
                  <a:ln>
                    <a:noFill/>
                  </a:ln>
                  <a:solidFill>
                    <a:prstClr val="black"/>
                  </a:solidFill>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统筹基金按本人退休养老金的</a:t>
              </a:r>
              <a:r>
                <a:rPr lang="en-US" altLang="zh-CN" sz="1400" spc="150" noProof="0" dirty="0">
                  <a:ln>
                    <a:noFill/>
                  </a:ln>
                  <a:solidFill>
                    <a:prstClr val="black"/>
                  </a:solidFill>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4.5%</a:t>
              </a:r>
              <a:r>
                <a:rPr lang="zh-CN" altLang="en-US" sz="1400" spc="150" noProof="0" dirty="0">
                  <a:ln>
                    <a:noFill/>
                  </a:ln>
                  <a:solidFill>
                    <a:prstClr val="black"/>
                  </a:solidFill>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计入</a:t>
              </a:r>
              <a:r>
                <a:rPr lang="en-US" altLang="zh-CN" sz="1400" spc="150" noProof="0" dirty="0">
                  <a:ln>
                    <a:noFill/>
                  </a:ln>
                  <a:solidFill>
                    <a:prstClr val="black"/>
                  </a:solidFill>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a:t>
              </a:r>
              <a:r>
                <a:rPr lang="zh-CN" altLang="en-US" sz="1400" spc="150" noProof="0" dirty="0">
                  <a:ln>
                    <a:noFill/>
                  </a:ln>
                  <a:solidFill>
                    <a:prstClr val="black"/>
                  </a:solidFill>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调整为：</a:t>
              </a:r>
              <a:r>
                <a:rPr lang="zh-CN" altLang="en-US" sz="1400" spc="150" noProof="0" dirty="0">
                  <a:ln>
                    <a:noFill/>
                  </a:ln>
                  <a:solidFill>
                    <a:prstClr val="black"/>
                  </a:solidFill>
                  <a:effectLst/>
                  <a:highlight>
                    <a:srgbClr val="008000"/>
                  </a:highlight>
                  <a:uLnTx/>
                  <a:uFillTx/>
                  <a:latin typeface="汉仪中黑 简" panose="00020600040101010101" pitchFamily="18" charset="-122"/>
                  <a:ea typeface="汉仪中黑 简" panose="00020600040101010101" pitchFamily="18" charset="-122"/>
                  <a:sym typeface="思源黑体 Heavy" panose="020B0A00000000000000" pitchFamily="34" charset="-122"/>
                </a:rPr>
                <a:t>改革后</a:t>
              </a:r>
              <a:r>
                <a:rPr lang="en-US" altLang="zh-CN" sz="1400" spc="150" noProof="0" dirty="0">
                  <a:ln>
                    <a:noFill/>
                  </a:ln>
                  <a:solidFill>
                    <a:prstClr val="black"/>
                  </a:solidFill>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a:t>
              </a:r>
              <a:r>
                <a:rPr lang="zh-CN" altLang="en-US" sz="1400" spc="150" noProof="0" dirty="0">
                  <a:ln>
                    <a:noFill/>
                  </a:ln>
                  <a:solidFill>
                    <a:prstClr val="black"/>
                  </a:solidFill>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统筹基金</a:t>
              </a:r>
              <a:r>
                <a:rPr lang="zh-CN" altLang="en-US" sz="1400" spc="150" noProof="0" dirty="0">
                  <a:ln>
                    <a:noFill/>
                  </a:ln>
                  <a:solidFill>
                    <a:prstClr val="black"/>
                  </a:solidFill>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按改革当年社会平均养老金的</a:t>
              </a:r>
              <a:r>
                <a:rPr kumimoji="0" lang="zh-CN" altLang="en-US" sz="1400" b="0" i="0"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2%</a:t>
              </a:r>
              <a:r>
                <a:rPr kumimoji="0" lang="zh-CN" altLang="en-US" sz="14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计入</a:t>
              </a:r>
              <a:r>
                <a:rPr kumimoji="0" lang="en-US" altLang="zh-CN" sz="14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a:t>
              </a:r>
              <a:r>
                <a:rPr kumimoji="0" lang="zh-CN" altLang="en-US" sz="14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a:t>
              </a:r>
              <a:endParaRPr kumimoji="0" lang="zh-CN" altLang="en-US" sz="14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91" name="文本框 90"/>
            <p:cNvSpPr txBox="1"/>
            <p:nvPr>
              <p:custDataLst>
                <p:tags r:id="rId3"/>
              </p:custDataLst>
            </p:nvPr>
          </p:nvSpPr>
          <p:spPr>
            <a:xfrm>
              <a:off x="2485" y="4020"/>
              <a:ext cx="5293" cy="543"/>
            </a:xfrm>
            <a:prstGeom prst="rect">
              <a:avLst/>
            </a:prstGeom>
            <a:noFill/>
          </p:spPr>
          <p:txBody>
            <a:bodyPr vert="horz" wrap="square" lIns="91440" tIns="45720" rIns="91440" bIns="45720" rtlCol="0" anchor="t" anchorCtr="0">
              <a:no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600" b="1" i="0" u="none" strike="noStrike" kern="1200" cap="none" spc="15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一调</a:t>
              </a:r>
              <a:endParaRPr kumimoji="0" lang="zh-CN" altLang="en-US" sz="1600" b="1" i="0" u="none" strike="noStrike" kern="1200" cap="none" spc="15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grpSp>
          <p:nvGrpSpPr>
            <p:cNvPr id="175" name="组合 174"/>
            <p:cNvGrpSpPr/>
            <p:nvPr>
              <p:custDataLst>
                <p:tags r:id="rId4"/>
              </p:custDataLst>
            </p:nvPr>
          </p:nvGrpSpPr>
          <p:grpSpPr>
            <a:xfrm>
              <a:off x="1698" y="4064"/>
              <a:ext cx="740" cy="684"/>
              <a:chOff x="5492" y="3263"/>
              <a:chExt cx="740" cy="684"/>
            </a:xfrm>
          </p:grpSpPr>
          <p:sp>
            <p:nvSpPr>
              <p:cNvPr id="13" name="Freeform 150"/>
              <p:cNvSpPr>
                <a:spLocks noEditPoints="1"/>
              </p:cNvSpPr>
              <p:nvPr>
                <p:custDataLst>
                  <p:tags r:id="rId5"/>
                </p:custDataLst>
              </p:nvPr>
            </p:nvSpPr>
            <p:spPr bwMode="auto">
              <a:xfrm rot="20940000">
                <a:off x="5560" y="3263"/>
                <a:ext cx="617" cy="684"/>
              </a:xfrm>
              <a:custGeom>
                <a:avLst/>
                <a:gdLst>
                  <a:gd name="T0" fmla="*/ 12 w 207"/>
                  <a:gd name="T1" fmla="*/ 102 h 229"/>
                  <a:gd name="T2" fmla="*/ 12 w 207"/>
                  <a:gd name="T3" fmla="*/ 103 h 229"/>
                  <a:gd name="T4" fmla="*/ 12 w 207"/>
                  <a:gd name="T5" fmla="*/ 102 h 229"/>
                  <a:gd name="T6" fmla="*/ 172 w 207"/>
                  <a:gd name="T7" fmla="*/ 39 h 229"/>
                  <a:gd name="T8" fmla="*/ 172 w 207"/>
                  <a:gd name="T9" fmla="*/ 39 h 229"/>
                  <a:gd name="T10" fmla="*/ 172 w 207"/>
                  <a:gd name="T11" fmla="*/ 40 h 229"/>
                  <a:gd name="T12" fmla="*/ 172 w 207"/>
                  <a:gd name="T13" fmla="*/ 39 h 229"/>
                  <a:gd name="T14" fmla="*/ 93 w 207"/>
                  <a:gd name="T15" fmla="*/ 1 h 229"/>
                  <a:gd name="T16" fmla="*/ 70 w 207"/>
                  <a:gd name="T17" fmla="*/ 7 h 229"/>
                  <a:gd name="T18" fmla="*/ 57 w 207"/>
                  <a:gd name="T19" fmla="*/ 14 h 229"/>
                  <a:gd name="T20" fmla="*/ 44 w 207"/>
                  <a:gd name="T21" fmla="*/ 22 h 229"/>
                  <a:gd name="T22" fmla="*/ 24 w 207"/>
                  <a:gd name="T23" fmla="*/ 44 h 229"/>
                  <a:gd name="T24" fmla="*/ 10 w 207"/>
                  <a:gd name="T25" fmla="*/ 71 h 229"/>
                  <a:gd name="T26" fmla="*/ 6 w 207"/>
                  <a:gd name="T27" fmla="*/ 85 h 229"/>
                  <a:gd name="T28" fmla="*/ 3 w 207"/>
                  <a:gd name="T29" fmla="*/ 100 h 229"/>
                  <a:gd name="T30" fmla="*/ 6 w 207"/>
                  <a:gd name="T31" fmla="*/ 162 h 229"/>
                  <a:gd name="T32" fmla="*/ 18 w 207"/>
                  <a:gd name="T33" fmla="*/ 189 h 229"/>
                  <a:gd name="T34" fmla="*/ 28 w 207"/>
                  <a:gd name="T35" fmla="*/ 201 h 229"/>
                  <a:gd name="T36" fmla="*/ 41 w 207"/>
                  <a:gd name="T37" fmla="*/ 212 h 229"/>
                  <a:gd name="T38" fmla="*/ 69 w 207"/>
                  <a:gd name="T39" fmla="*/ 225 h 229"/>
                  <a:gd name="T40" fmla="*/ 86 w 207"/>
                  <a:gd name="T41" fmla="*/ 228 h 229"/>
                  <a:gd name="T42" fmla="*/ 102 w 207"/>
                  <a:gd name="T43" fmla="*/ 229 h 229"/>
                  <a:gd name="T44" fmla="*/ 133 w 207"/>
                  <a:gd name="T45" fmla="*/ 224 h 229"/>
                  <a:gd name="T46" fmla="*/ 160 w 207"/>
                  <a:gd name="T47" fmla="*/ 210 h 229"/>
                  <a:gd name="T48" fmla="*/ 195 w 207"/>
                  <a:gd name="T49" fmla="*/ 165 h 229"/>
                  <a:gd name="T50" fmla="*/ 207 w 207"/>
                  <a:gd name="T51" fmla="*/ 108 h 229"/>
                  <a:gd name="T52" fmla="*/ 204 w 207"/>
                  <a:gd name="T53" fmla="*/ 80 h 229"/>
                  <a:gd name="T54" fmla="*/ 193 w 207"/>
                  <a:gd name="T55" fmla="*/ 53 h 229"/>
                  <a:gd name="T56" fmla="*/ 173 w 207"/>
                  <a:gd name="T57" fmla="*/ 28 h 229"/>
                  <a:gd name="T58" fmla="*/ 160 w 207"/>
                  <a:gd name="T59" fmla="*/ 18 h 229"/>
                  <a:gd name="T60" fmla="*/ 155 w 207"/>
                  <a:gd name="T61" fmla="*/ 13 h 229"/>
                  <a:gd name="T62" fmla="*/ 142 w 207"/>
                  <a:gd name="T63" fmla="*/ 7 h 229"/>
                  <a:gd name="T64" fmla="*/ 129 w 207"/>
                  <a:gd name="T65" fmla="*/ 3 h 229"/>
                  <a:gd name="T66" fmla="*/ 116 w 207"/>
                  <a:gd name="T67" fmla="*/ 0 h 229"/>
                  <a:gd name="T68" fmla="*/ 107 w 207"/>
                  <a:gd name="T69" fmla="*/ 0 h 229"/>
                  <a:gd name="T70" fmla="*/ 93 w 207"/>
                  <a:gd name="T71"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29">
                    <a:moveTo>
                      <a:pt x="12" y="102"/>
                    </a:moveTo>
                    <a:cubicBezTo>
                      <a:pt x="12" y="103"/>
                      <a:pt x="12" y="103"/>
                      <a:pt x="12" y="103"/>
                    </a:cubicBezTo>
                    <a:cubicBezTo>
                      <a:pt x="12" y="103"/>
                      <a:pt x="12" y="103"/>
                      <a:pt x="12" y="102"/>
                    </a:cubicBezTo>
                    <a:close/>
                    <a:moveTo>
                      <a:pt x="172" y="39"/>
                    </a:moveTo>
                    <a:cubicBezTo>
                      <a:pt x="172" y="39"/>
                      <a:pt x="172" y="39"/>
                      <a:pt x="172" y="39"/>
                    </a:cubicBezTo>
                    <a:cubicBezTo>
                      <a:pt x="172" y="39"/>
                      <a:pt x="172" y="40"/>
                      <a:pt x="172" y="40"/>
                    </a:cubicBezTo>
                    <a:cubicBezTo>
                      <a:pt x="172" y="40"/>
                      <a:pt x="172" y="39"/>
                      <a:pt x="172" y="39"/>
                    </a:cubicBezTo>
                    <a:close/>
                    <a:moveTo>
                      <a:pt x="93" y="1"/>
                    </a:moveTo>
                    <a:cubicBezTo>
                      <a:pt x="85" y="2"/>
                      <a:pt x="78" y="4"/>
                      <a:pt x="70" y="7"/>
                    </a:cubicBezTo>
                    <a:cubicBezTo>
                      <a:pt x="66" y="9"/>
                      <a:pt x="61" y="11"/>
                      <a:pt x="57" y="14"/>
                    </a:cubicBezTo>
                    <a:cubicBezTo>
                      <a:pt x="52" y="16"/>
                      <a:pt x="48" y="19"/>
                      <a:pt x="44" y="22"/>
                    </a:cubicBezTo>
                    <a:cubicBezTo>
                      <a:pt x="37" y="28"/>
                      <a:pt x="30" y="36"/>
                      <a:pt x="24" y="44"/>
                    </a:cubicBezTo>
                    <a:cubicBezTo>
                      <a:pt x="18" y="52"/>
                      <a:pt x="14" y="61"/>
                      <a:pt x="10" y="71"/>
                    </a:cubicBezTo>
                    <a:cubicBezTo>
                      <a:pt x="8" y="75"/>
                      <a:pt x="7" y="80"/>
                      <a:pt x="6" y="85"/>
                    </a:cubicBezTo>
                    <a:cubicBezTo>
                      <a:pt x="5" y="90"/>
                      <a:pt x="4" y="95"/>
                      <a:pt x="3" y="100"/>
                    </a:cubicBezTo>
                    <a:cubicBezTo>
                      <a:pt x="1" y="121"/>
                      <a:pt x="0" y="142"/>
                      <a:pt x="6" y="162"/>
                    </a:cubicBezTo>
                    <a:cubicBezTo>
                      <a:pt x="8" y="172"/>
                      <a:pt x="12" y="181"/>
                      <a:pt x="18" y="189"/>
                    </a:cubicBezTo>
                    <a:cubicBezTo>
                      <a:pt x="21" y="194"/>
                      <a:pt x="24" y="198"/>
                      <a:pt x="28" y="201"/>
                    </a:cubicBezTo>
                    <a:cubicBezTo>
                      <a:pt x="32" y="205"/>
                      <a:pt x="36" y="209"/>
                      <a:pt x="41" y="212"/>
                    </a:cubicBezTo>
                    <a:cubicBezTo>
                      <a:pt x="49" y="218"/>
                      <a:pt x="59" y="223"/>
                      <a:pt x="69" y="225"/>
                    </a:cubicBezTo>
                    <a:cubicBezTo>
                      <a:pt x="75" y="227"/>
                      <a:pt x="80" y="228"/>
                      <a:pt x="86" y="228"/>
                    </a:cubicBezTo>
                    <a:cubicBezTo>
                      <a:pt x="91" y="229"/>
                      <a:pt x="96" y="229"/>
                      <a:pt x="102" y="229"/>
                    </a:cubicBezTo>
                    <a:cubicBezTo>
                      <a:pt x="112" y="229"/>
                      <a:pt x="123" y="227"/>
                      <a:pt x="133" y="224"/>
                    </a:cubicBezTo>
                    <a:cubicBezTo>
                      <a:pt x="143" y="221"/>
                      <a:pt x="152" y="216"/>
                      <a:pt x="160" y="210"/>
                    </a:cubicBezTo>
                    <a:cubicBezTo>
                      <a:pt x="175" y="198"/>
                      <a:pt x="187" y="183"/>
                      <a:pt x="195" y="165"/>
                    </a:cubicBezTo>
                    <a:cubicBezTo>
                      <a:pt x="203" y="147"/>
                      <a:pt x="207" y="128"/>
                      <a:pt x="207" y="108"/>
                    </a:cubicBezTo>
                    <a:cubicBezTo>
                      <a:pt x="207" y="99"/>
                      <a:pt x="206" y="89"/>
                      <a:pt x="204" y="80"/>
                    </a:cubicBezTo>
                    <a:cubicBezTo>
                      <a:pt x="201" y="71"/>
                      <a:pt x="197" y="62"/>
                      <a:pt x="193" y="53"/>
                    </a:cubicBezTo>
                    <a:cubicBezTo>
                      <a:pt x="187" y="44"/>
                      <a:pt x="181" y="36"/>
                      <a:pt x="173" y="28"/>
                    </a:cubicBezTo>
                    <a:cubicBezTo>
                      <a:pt x="169" y="24"/>
                      <a:pt x="165" y="21"/>
                      <a:pt x="160" y="18"/>
                    </a:cubicBezTo>
                    <a:cubicBezTo>
                      <a:pt x="158" y="16"/>
                      <a:pt x="157" y="15"/>
                      <a:pt x="155" y="13"/>
                    </a:cubicBezTo>
                    <a:cubicBezTo>
                      <a:pt x="151" y="10"/>
                      <a:pt x="146" y="8"/>
                      <a:pt x="142" y="7"/>
                    </a:cubicBezTo>
                    <a:cubicBezTo>
                      <a:pt x="138" y="5"/>
                      <a:pt x="134" y="4"/>
                      <a:pt x="129" y="3"/>
                    </a:cubicBezTo>
                    <a:cubicBezTo>
                      <a:pt x="125" y="2"/>
                      <a:pt x="121" y="1"/>
                      <a:pt x="116" y="0"/>
                    </a:cubicBezTo>
                    <a:cubicBezTo>
                      <a:pt x="113" y="0"/>
                      <a:pt x="110" y="0"/>
                      <a:pt x="107" y="0"/>
                    </a:cubicBezTo>
                    <a:cubicBezTo>
                      <a:pt x="102" y="0"/>
                      <a:pt x="98" y="0"/>
                      <a:pt x="9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grpSp>
            <p:nvGrpSpPr>
              <p:cNvPr id="34" name="组合 33"/>
              <p:cNvGrpSpPr/>
              <p:nvPr/>
            </p:nvGrpSpPr>
            <p:grpSpPr>
              <a:xfrm rot="20940000">
                <a:off x="5629" y="3354"/>
                <a:ext cx="138" cy="139"/>
                <a:chOff x="5647" y="3286"/>
                <a:chExt cx="126" cy="161"/>
              </a:xfrm>
              <a:solidFill>
                <a:schemeClr val="bg1">
                  <a:alpha val="20000"/>
                </a:schemeClr>
              </a:solidFill>
            </p:grpSpPr>
            <p:sp>
              <p:nvSpPr>
                <p:cNvPr id="14" name="Freeform 151"/>
                <p:cNvSpPr/>
                <p:nvPr>
                  <p:custDataLst>
                    <p:tags r:id="rId6"/>
                  </p:custDataLst>
                </p:nvPr>
              </p:nvSpPr>
              <p:spPr bwMode="auto">
                <a:xfrm>
                  <a:off x="5675" y="3286"/>
                  <a:ext cx="99" cy="95"/>
                </a:xfrm>
                <a:custGeom>
                  <a:avLst/>
                  <a:gdLst>
                    <a:gd name="T0" fmla="*/ 25 w 38"/>
                    <a:gd name="T1" fmla="*/ 0 h 36"/>
                    <a:gd name="T2" fmla="*/ 22 w 38"/>
                    <a:gd name="T3" fmla="*/ 1 h 36"/>
                    <a:gd name="T4" fmla="*/ 19 w 38"/>
                    <a:gd name="T5" fmla="*/ 1 h 36"/>
                    <a:gd name="T6" fmla="*/ 7 w 38"/>
                    <a:gd name="T7" fmla="*/ 9 h 36"/>
                    <a:gd name="T8" fmla="*/ 3 w 38"/>
                    <a:gd name="T9" fmla="*/ 15 h 36"/>
                    <a:gd name="T10" fmla="*/ 1 w 38"/>
                    <a:gd name="T11" fmla="*/ 21 h 36"/>
                    <a:gd name="T12" fmla="*/ 1 w 38"/>
                    <a:gd name="T13" fmla="*/ 28 h 36"/>
                    <a:gd name="T14" fmla="*/ 5 w 38"/>
                    <a:gd name="T15" fmla="*/ 34 h 36"/>
                    <a:gd name="T16" fmla="*/ 10 w 38"/>
                    <a:gd name="T17" fmla="*/ 36 h 36"/>
                    <a:gd name="T18" fmla="*/ 13 w 38"/>
                    <a:gd name="T19" fmla="*/ 36 h 36"/>
                    <a:gd name="T20" fmla="*/ 17 w 38"/>
                    <a:gd name="T21" fmla="*/ 36 h 36"/>
                    <a:gd name="T22" fmla="*/ 22 w 38"/>
                    <a:gd name="T23" fmla="*/ 33 h 36"/>
                    <a:gd name="T24" fmla="*/ 28 w 38"/>
                    <a:gd name="T25" fmla="*/ 29 h 36"/>
                    <a:gd name="T26" fmla="*/ 35 w 38"/>
                    <a:gd name="T27" fmla="*/ 21 h 36"/>
                    <a:gd name="T28" fmla="*/ 36 w 38"/>
                    <a:gd name="T29" fmla="*/ 18 h 36"/>
                    <a:gd name="T30" fmla="*/ 37 w 38"/>
                    <a:gd name="T31" fmla="*/ 16 h 36"/>
                    <a:gd name="T32" fmla="*/ 37 w 38"/>
                    <a:gd name="T33" fmla="*/ 7 h 36"/>
                    <a:gd name="T34" fmla="*/ 35 w 38"/>
                    <a:gd name="T35" fmla="*/ 3 h 36"/>
                    <a:gd name="T36" fmla="*/ 30 w 38"/>
                    <a:gd name="T37" fmla="*/ 1 h 36"/>
                    <a:gd name="T38" fmla="*/ 28 w 38"/>
                    <a:gd name="T39" fmla="*/ 0 h 36"/>
                    <a:gd name="T40" fmla="*/ 26 w 38"/>
                    <a:gd name="T41" fmla="*/ 0 h 36"/>
                    <a:gd name="T42" fmla="*/ 25 w 38"/>
                    <a:gd name="T4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36">
                      <a:moveTo>
                        <a:pt x="25" y="0"/>
                      </a:moveTo>
                      <a:cubicBezTo>
                        <a:pt x="24" y="0"/>
                        <a:pt x="23" y="0"/>
                        <a:pt x="22" y="1"/>
                      </a:cubicBezTo>
                      <a:cubicBezTo>
                        <a:pt x="21" y="1"/>
                        <a:pt x="20" y="1"/>
                        <a:pt x="19" y="1"/>
                      </a:cubicBezTo>
                      <a:cubicBezTo>
                        <a:pt x="14" y="3"/>
                        <a:pt x="11" y="6"/>
                        <a:pt x="7" y="9"/>
                      </a:cubicBezTo>
                      <a:cubicBezTo>
                        <a:pt x="6" y="11"/>
                        <a:pt x="4" y="13"/>
                        <a:pt x="3" y="15"/>
                      </a:cubicBezTo>
                      <a:cubicBezTo>
                        <a:pt x="2" y="17"/>
                        <a:pt x="1" y="19"/>
                        <a:pt x="1" y="21"/>
                      </a:cubicBezTo>
                      <a:cubicBezTo>
                        <a:pt x="0" y="23"/>
                        <a:pt x="0" y="26"/>
                        <a:pt x="1" y="28"/>
                      </a:cubicBezTo>
                      <a:cubicBezTo>
                        <a:pt x="2" y="30"/>
                        <a:pt x="3" y="32"/>
                        <a:pt x="5" y="34"/>
                      </a:cubicBezTo>
                      <a:cubicBezTo>
                        <a:pt x="6" y="35"/>
                        <a:pt x="8" y="36"/>
                        <a:pt x="10" y="36"/>
                      </a:cubicBezTo>
                      <a:cubicBezTo>
                        <a:pt x="11" y="36"/>
                        <a:pt x="12" y="36"/>
                        <a:pt x="13" y="36"/>
                      </a:cubicBezTo>
                      <a:cubicBezTo>
                        <a:pt x="14" y="36"/>
                        <a:pt x="16" y="36"/>
                        <a:pt x="17" y="36"/>
                      </a:cubicBezTo>
                      <a:cubicBezTo>
                        <a:pt x="19" y="35"/>
                        <a:pt x="21" y="34"/>
                        <a:pt x="22" y="33"/>
                      </a:cubicBezTo>
                      <a:cubicBezTo>
                        <a:pt x="24" y="32"/>
                        <a:pt x="26" y="31"/>
                        <a:pt x="28" y="29"/>
                      </a:cubicBezTo>
                      <a:cubicBezTo>
                        <a:pt x="31" y="27"/>
                        <a:pt x="34" y="24"/>
                        <a:pt x="35" y="21"/>
                      </a:cubicBezTo>
                      <a:cubicBezTo>
                        <a:pt x="35" y="20"/>
                        <a:pt x="36" y="19"/>
                        <a:pt x="36" y="18"/>
                      </a:cubicBezTo>
                      <a:cubicBezTo>
                        <a:pt x="36" y="17"/>
                        <a:pt x="37" y="16"/>
                        <a:pt x="37" y="16"/>
                      </a:cubicBezTo>
                      <a:cubicBezTo>
                        <a:pt x="38" y="13"/>
                        <a:pt x="38" y="10"/>
                        <a:pt x="37" y="7"/>
                      </a:cubicBezTo>
                      <a:cubicBezTo>
                        <a:pt x="37" y="6"/>
                        <a:pt x="36" y="4"/>
                        <a:pt x="35" y="3"/>
                      </a:cubicBezTo>
                      <a:cubicBezTo>
                        <a:pt x="34" y="2"/>
                        <a:pt x="32" y="1"/>
                        <a:pt x="30" y="1"/>
                      </a:cubicBezTo>
                      <a:cubicBezTo>
                        <a:pt x="30" y="0"/>
                        <a:pt x="29" y="0"/>
                        <a:pt x="28" y="0"/>
                      </a:cubicBezTo>
                      <a:cubicBezTo>
                        <a:pt x="27" y="0"/>
                        <a:pt x="27" y="0"/>
                        <a:pt x="26" y="0"/>
                      </a:cubicBezTo>
                      <a:cubicBezTo>
                        <a:pt x="26" y="0"/>
                        <a:pt x="26" y="0"/>
                        <a:pt x="25" y="0"/>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15" name="Freeform 152"/>
                <p:cNvSpPr/>
                <p:nvPr>
                  <p:custDataLst>
                    <p:tags r:id="rId7"/>
                  </p:custDataLst>
                </p:nvPr>
              </p:nvSpPr>
              <p:spPr bwMode="auto">
                <a:xfrm>
                  <a:off x="5647" y="3401"/>
                  <a:ext cx="41" cy="46"/>
                </a:xfrm>
                <a:custGeom>
                  <a:avLst/>
                  <a:gdLst>
                    <a:gd name="T0" fmla="*/ 7 w 16"/>
                    <a:gd name="T1" fmla="*/ 0 h 18"/>
                    <a:gd name="T2" fmla="*/ 6 w 16"/>
                    <a:gd name="T3" fmla="*/ 1 h 18"/>
                    <a:gd name="T4" fmla="*/ 5 w 16"/>
                    <a:gd name="T5" fmla="*/ 1 h 18"/>
                    <a:gd name="T6" fmla="*/ 2 w 16"/>
                    <a:gd name="T7" fmla="*/ 4 h 18"/>
                    <a:gd name="T8" fmla="*/ 1 w 16"/>
                    <a:gd name="T9" fmla="*/ 7 h 18"/>
                    <a:gd name="T10" fmla="*/ 0 w 16"/>
                    <a:gd name="T11" fmla="*/ 9 h 18"/>
                    <a:gd name="T12" fmla="*/ 0 w 16"/>
                    <a:gd name="T13" fmla="*/ 15 h 18"/>
                    <a:gd name="T14" fmla="*/ 3 w 16"/>
                    <a:gd name="T15" fmla="*/ 18 h 18"/>
                    <a:gd name="T16" fmla="*/ 5 w 16"/>
                    <a:gd name="T17" fmla="*/ 18 h 18"/>
                    <a:gd name="T18" fmla="*/ 7 w 16"/>
                    <a:gd name="T19" fmla="*/ 18 h 18"/>
                    <a:gd name="T20" fmla="*/ 10 w 16"/>
                    <a:gd name="T21" fmla="*/ 17 h 18"/>
                    <a:gd name="T22" fmla="*/ 14 w 16"/>
                    <a:gd name="T23" fmla="*/ 13 h 18"/>
                    <a:gd name="T24" fmla="*/ 15 w 16"/>
                    <a:gd name="T25" fmla="*/ 11 h 18"/>
                    <a:gd name="T26" fmla="*/ 16 w 16"/>
                    <a:gd name="T27" fmla="*/ 7 h 18"/>
                    <a:gd name="T28" fmla="*/ 16 w 16"/>
                    <a:gd name="T29" fmla="*/ 5 h 18"/>
                    <a:gd name="T30" fmla="*/ 15 w 16"/>
                    <a:gd name="T31" fmla="*/ 3 h 18"/>
                    <a:gd name="T32" fmla="*/ 13 w 16"/>
                    <a:gd name="T33" fmla="*/ 2 h 18"/>
                    <a:gd name="T34" fmla="*/ 11 w 16"/>
                    <a:gd name="T35" fmla="*/ 0 h 18"/>
                    <a:gd name="T36" fmla="*/ 9 w 16"/>
                    <a:gd name="T37" fmla="*/ 0 h 18"/>
                    <a:gd name="T38" fmla="*/ 7 w 16"/>
                    <a:gd name="T3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18">
                      <a:moveTo>
                        <a:pt x="7" y="0"/>
                      </a:moveTo>
                      <a:cubicBezTo>
                        <a:pt x="7" y="0"/>
                        <a:pt x="7" y="0"/>
                        <a:pt x="6" y="1"/>
                      </a:cubicBezTo>
                      <a:cubicBezTo>
                        <a:pt x="6" y="1"/>
                        <a:pt x="5" y="1"/>
                        <a:pt x="5" y="1"/>
                      </a:cubicBezTo>
                      <a:cubicBezTo>
                        <a:pt x="4" y="2"/>
                        <a:pt x="3" y="3"/>
                        <a:pt x="2" y="4"/>
                      </a:cubicBezTo>
                      <a:cubicBezTo>
                        <a:pt x="2" y="5"/>
                        <a:pt x="1" y="6"/>
                        <a:pt x="1" y="7"/>
                      </a:cubicBezTo>
                      <a:cubicBezTo>
                        <a:pt x="1" y="7"/>
                        <a:pt x="0" y="8"/>
                        <a:pt x="0" y="9"/>
                      </a:cubicBezTo>
                      <a:cubicBezTo>
                        <a:pt x="0" y="11"/>
                        <a:pt x="0" y="13"/>
                        <a:pt x="0" y="15"/>
                      </a:cubicBezTo>
                      <a:cubicBezTo>
                        <a:pt x="0" y="16"/>
                        <a:pt x="2" y="18"/>
                        <a:pt x="3" y="18"/>
                      </a:cubicBezTo>
                      <a:cubicBezTo>
                        <a:pt x="4" y="18"/>
                        <a:pt x="5" y="18"/>
                        <a:pt x="5" y="18"/>
                      </a:cubicBezTo>
                      <a:cubicBezTo>
                        <a:pt x="6" y="18"/>
                        <a:pt x="7" y="18"/>
                        <a:pt x="7" y="18"/>
                      </a:cubicBezTo>
                      <a:cubicBezTo>
                        <a:pt x="8" y="18"/>
                        <a:pt x="9" y="17"/>
                        <a:pt x="10" y="17"/>
                      </a:cubicBezTo>
                      <a:cubicBezTo>
                        <a:pt x="11" y="16"/>
                        <a:pt x="13" y="14"/>
                        <a:pt x="14" y="13"/>
                      </a:cubicBezTo>
                      <a:cubicBezTo>
                        <a:pt x="14" y="12"/>
                        <a:pt x="15" y="12"/>
                        <a:pt x="15" y="11"/>
                      </a:cubicBezTo>
                      <a:cubicBezTo>
                        <a:pt x="16" y="10"/>
                        <a:pt x="16" y="8"/>
                        <a:pt x="16" y="7"/>
                      </a:cubicBezTo>
                      <a:cubicBezTo>
                        <a:pt x="16" y="6"/>
                        <a:pt x="16" y="6"/>
                        <a:pt x="16" y="5"/>
                      </a:cubicBezTo>
                      <a:cubicBezTo>
                        <a:pt x="16" y="4"/>
                        <a:pt x="16" y="4"/>
                        <a:pt x="15" y="3"/>
                      </a:cubicBezTo>
                      <a:cubicBezTo>
                        <a:pt x="15" y="2"/>
                        <a:pt x="14" y="2"/>
                        <a:pt x="13" y="2"/>
                      </a:cubicBezTo>
                      <a:cubicBezTo>
                        <a:pt x="13" y="1"/>
                        <a:pt x="12" y="1"/>
                        <a:pt x="11" y="0"/>
                      </a:cubicBezTo>
                      <a:cubicBezTo>
                        <a:pt x="10" y="0"/>
                        <a:pt x="10" y="0"/>
                        <a:pt x="9" y="0"/>
                      </a:cubicBezTo>
                      <a:cubicBezTo>
                        <a:pt x="8" y="0"/>
                        <a:pt x="8" y="0"/>
                        <a:pt x="7" y="0"/>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grpSp>
          <p:sp>
            <p:nvSpPr>
              <p:cNvPr id="16" name="Freeform 153"/>
              <p:cNvSpPr>
                <a:spLocks noEditPoints="1"/>
              </p:cNvSpPr>
              <p:nvPr>
                <p:custDataLst>
                  <p:tags r:id="rId8"/>
                </p:custDataLst>
              </p:nvPr>
            </p:nvSpPr>
            <p:spPr bwMode="auto">
              <a:xfrm rot="20940000">
                <a:off x="5978" y="3430"/>
                <a:ext cx="173" cy="380"/>
              </a:xfrm>
              <a:custGeom>
                <a:avLst/>
                <a:gdLst>
                  <a:gd name="T0" fmla="*/ 45 w 78"/>
                  <a:gd name="T1" fmla="*/ 3 h 173"/>
                  <a:gd name="T2" fmla="*/ 51 w 78"/>
                  <a:gd name="T3" fmla="*/ 13 h 173"/>
                  <a:gd name="T4" fmla="*/ 56 w 78"/>
                  <a:gd name="T5" fmla="*/ 14 h 173"/>
                  <a:gd name="T6" fmla="*/ 58 w 78"/>
                  <a:gd name="T7" fmla="*/ 8 h 173"/>
                  <a:gd name="T8" fmla="*/ 56 w 78"/>
                  <a:gd name="T9" fmla="*/ 6 h 173"/>
                  <a:gd name="T10" fmla="*/ 53 w 78"/>
                  <a:gd name="T11" fmla="*/ 1 h 173"/>
                  <a:gd name="T12" fmla="*/ 50 w 78"/>
                  <a:gd name="T13" fmla="*/ 0 h 173"/>
                  <a:gd name="T14" fmla="*/ 10 w 78"/>
                  <a:gd name="T15" fmla="*/ 161 h 173"/>
                  <a:gd name="T16" fmla="*/ 2 w 78"/>
                  <a:gd name="T17" fmla="*/ 170 h 173"/>
                  <a:gd name="T18" fmla="*/ 7 w 78"/>
                  <a:gd name="T19" fmla="*/ 172 h 173"/>
                  <a:gd name="T20" fmla="*/ 16 w 78"/>
                  <a:gd name="T21" fmla="*/ 163 h 173"/>
                  <a:gd name="T22" fmla="*/ 12 w 78"/>
                  <a:gd name="T23" fmla="*/ 160 h 173"/>
                  <a:gd name="T24" fmla="*/ 45 w 78"/>
                  <a:gd name="T25" fmla="*/ 142 h 173"/>
                  <a:gd name="T26" fmla="*/ 40 w 78"/>
                  <a:gd name="T27" fmla="*/ 148 h 173"/>
                  <a:gd name="T28" fmla="*/ 43 w 78"/>
                  <a:gd name="T29" fmla="*/ 155 h 173"/>
                  <a:gd name="T30" fmla="*/ 46 w 78"/>
                  <a:gd name="T31" fmla="*/ 153 h 173"/>
                  <a:gd name="T32" fmla="*/ 48 w 78"/>
                  <a:gd name="T33" fmla="*/ 152 h 173"/>
                  <a:gd name="T34" fmla="*/ 53 w 78"/>
                  <a:gd name="T35" fmla="*/ 145 h 173"/>
                  <a:gd name="T36" fmla="*/ 48 w 78"/>
                  <a:gd name="T37" fmla="*/ 141 h 173"/>
                  <a:gd name="T38" fmla="*/ 48 w 78"/>
                  <a:gd name="T39" fmla="*/ 114 h 173"/>
                  <a:gd name="T40" fmla="*/ 43 w 78"/>
                  <a:gd name="T41" fmla="*/ 121 h 173"/>
                  <a:gd name="T42" fmla="*/ 40 w 78"/>
                  <a:gd name="T43" fmla="*/ 124 h 173"/>
                  <a:gd name="T44" fmla="*/ 40 w 78"/>
                  <a:gd name="T45" fmla="*/ 130 h 173"/>
                  <a:gd name="T46" fmla="*/ 46 w 78"/>
                  <a:gd name="T47" fmla="*/ 130 h 173"/>
                  <a:gd name="T48" fmla="*/ 48 w 78"/>
                  <a:gd name="T49" fmla="*/ 128 h 173"/>
                  <a:gd name="T50" fmla="*/ 53 w 78"/>
                  <a:gd name="T51" fmla="*/ 121 h 173"/>
                  <a:gd name="T52" fmla="*/ 52 w 78"/>
                  <a:gd name="T53" fmla="*/ 115 h 173"/>
                  <a:gd name="T54" fmla="*/ 48 w 78"/>
                  <a:gd name="T55" fmla="*/ 114 h 173"/>
                  <a:gd name="T56" fmla="*/ 66 w 78"/>
                  <a:gd name="T57" fmla="*/ 109 h 173"/>
                  <a:gd name="T58" fmla="*/ 65 w 78"/>
                  <a:gd name="T59" fmla="*/ 110 h 173"/>
                  <a:gd name="T60" fmla="*/ 67 w 78"/>
                  <a:gd name="T61" fmla="*/ 115 h 173"/>
                  <a:gd name="T62" fmla="*/ 73 w 78"/>
                  <a:gd name="T63" fmla="*/ 114 h 173"/>
                  <a:gd name="T64" fmla="*/ 72 w 78"/>
                  <a:gd name="T65" fmla="*/ 102 h 173"/>
                  <a:gd name="T66" fmla="*/ 67 w 78"/>
                  <a:gd name="T67" fmla="*/ 105 h 173"/>
                  <a:gd name="T68" fmla="*/ 67 w 78"/>
                  <a:gd name="T69" fmla="*/ 68 h 173"/>
                  <a:gd name="T70" fmla="*/ 66 w 78"/>
                  <a:gd name="T71" fmla="*/ 74 h 173"/>
                  <a:gd name="T72" fmla="*/ 67 w 78"/>
                  <a:gd name="T73" fmla="*/ 77 h 173"/>
                  <a:gd name="T74" fmla="*/ 72 w 78"/>
                  <a:gd name="T75" fmla="*/ 79 h 173"/>
                  <a:gd name="T76" fmla="*/ 75 w 78"/>
                  <a:gd name="T77" fmla="*/ 75 h 173"/>
                  <a:gd name="T78" fmla="*/ 75 w 78"/>
                  <a:gd name="T79" fmla="*/ 73 h 173"/>
                  <a:gd name="T80" fmla="*/ 74 w 78"/>
                  <a:gd name="T81" fmla="*/ 65 h 173"/>
                  <a:gd name="T82" fmla="*/ 68 w 78"/>
                  <a:gd name="T83" fmla="*/ 65 h 173"/>
                  <a:gd name="T84" fmla="*/ 49 w 78"/>
                  <a:gd name="T85" fmla="*/ 48 h 173"/>
                  <a:gd name="T86" fmla="*/ 49 w 78"/>
                  <a:gd name="T87" fmla="*/ 47 h 173"/>
                  <a:gd name="T88" fmla="*/ 51 w 78"/>
                  <a:gd name="T89" fmla="*/ 38 h 173"/>
                  <a:gd name="T90" fmla="*/ 49 w 78"/>
                  <a:gd name="T91" fmla="*/ 47 h 173"/>
                  <a:gd name="T92" fmla="*/ 49 w 78"/>
                  <a:gd name="T93" fmla="*/ 49 h 173"/>
                  <a:gd name="T94" fmla="*/ 52 w 78"/>
                  <a:gd name="T95" fmla="*/ 54 h 173"/>
                  <a:gd name="T96" fmla="*/ 57 w 78"/>
                  <a:gd name="T97" fmla="*/ 51 h 173"/>
                  <a:gd name="T98" fmla="*/ 58 w 78"/>
                  <a:gd name="T99" fmla="*/ 47 h 173"/>
                  <a:gd name="T100" fmla="*/ 58 w 78"/>
                  <a:gd name="T101" fmla="*/ 41 h 173"/>
                  <a:gd name="T102" fmla="*/ 54 w 78"/>
                  <a:gd name="T103" fmla="*/ 37 h 173"/>
                  <a:gd name="T104" fmla="*/ 72 w 78"/>
                  <a:gd name="T105" fmla="*/ 24 h 173"/>
                  <a:gd name="T106" fmla="*/ 69 w 78"/>
                  <a:gd name="T107" fmla="*/ 33 h 173"/>
                  <a:gd name="T108" fmla="*/ 70 w 78"/>
                  <a:gd name="T109" fmla="*/ 38 h 173"/>
                  <a:gd name="T110" fmla="*/ 74 w 78"/>
                  <a:gd name="T111" fmla="*/ 42 h 173"/>
                  <a:gd name="T112" fmla="*/ 78 w 78"/>
                  <a:gd name="T113" fmla="*/ 38 h 173"/>
                  <a:gd name="T114" fmla="*/ 78 w 78"/>
                  <a:gd name="T115" fmla="*/ 35 h 173"/>
                  <a:gd name="T116" fmla="*/ 77 w 78"/>
                  <a:gd name="T117" fmla="*/ 27 h 173"/>
                  <a:gd name="T118" fmla="*/ 72 w 78"/>
                  <a:gd name="T119" fmla="*/ 2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173">
                    <a:moveTo>
                      <a:pt x="47" y="0"/>
                    </a:moveTo>
                    <a:cubicBezTo>
                      <a:pt x="46" y="1"/>
                      <a:pt x="46" y="2"/>
                      <a:pt x="45" y="3"/>
                    </a:cubicBezTo>
                    <a:cubicBezTo>
                      <a:pt x="45" y="4"/>
                      <a:pt x="45" y="5"/>
                      <a:pt x="46" y="6"/>
                    </a:cubicBezTo>
                    <a:cubicBezTo>
                      <a:pt x="47" y="8"/>
                      <a:pt x="49" y="10"/>
                      <a:pt x="51" y="13"/>
                    </a:cubicBezTo>
                    <a:cubicBezTo>
                      <a:pt x="51" y="14"/>
                      <a:pt x="52" y="14"/>
                      <a:pt x="53" y="15"/>
                    </a:cubicBezTo>
                    <a:cubicBezTo>
                      <a:pt x="54" y="15"/>
                      <a:pt x="55" y="15"/>
                      <a:pt x="56" y="14"/>
                    </a:cubicBezTo>
                    <a:cubicBezTo>
                      <a:pt x="57" y="14"/>
                      <a:pt x="58" y="13"/>
                      <a:pt x="58" y="12"/>
                    </a:cubicBezTo>
                    <a:cubicBezTo>
                      <a:pt x="59" y="11"/>
                      <a:pt x="59" y="9"/>
                      <a:pt x="58" y="8"/>
                    </a:cubicBezTo>
                    <a:cubicBezTo>
                      <a:pt x="58" y="8"/>
                      <a:pt x="57" y="7"/>
                      <a:pt x="57" y="7"/>
                    </a:cubicBezTo>
                    <a:cubicBezTo>
                      <a:pt x="57" y="6"/>
                      <a:pt x="57" y="6"/>
                      <a:pt x="56" y="6"/>
                    </a:cubicBezTo>
                    <a:cubicBezTo>
                      <a:pt x="55" y="5"/>
                      <a:pt x="54" y="3"/>
                      <a:pt x="53" y="2"/>
                    </a:cubicBezTo>
                    <a:cubicBezTo>
                      <a:pt x="53" y="1"/>
                      <a:pt x="53" y="1"/>
                      <a:pt x="53" y="1"/>
                    </a:cubicBezTo>
                    <a:cubicBezTo>
                      <a:pt x="52" y="0"/>
                      <a:pt x="51" y="0"/>
                      <a:pt x="51" y="0"/>
                    </a:cubicBezTo>
                    <a:cubicBezTo>
                      <a:pt x="50" y="0"/>
                      <a:pt x="50" y="0"/>
                      <a:pt x="50" y="0"/>
                    </a:cubicBezTo>
                    <a:cubicBezTo>
                      <a:pt x="49" y="0"/>
                      <a:pt x="48" y="0"/>
                      <a:pt x="47" y="0"/>
                    </a:cubicBezTo>
                    <a:close/>
                    <a:moveTo>
                      <a:pt x="10" y="161"/>
                    </a:moveTo>
                    <a:cubicBezTo>
                      <a:pt x="8" y="162"/>
                      <a:pt x="5" y="163"/>
                      <a:pt x="3" y="164"/>
                    </a:cubicBezTo>
                    <a:cubicBezTo>
                      <a:pt x="1" y="166"/>
                      <a:pt x="0" y="168"/>
                      <a:pt x="2" y="170"/>
                    </a:cubicBezTo>
                    <a:cubicBezTo>
                      <a:pt x="2" y="171"/>
                      <a:pt x="3" y="172"/>
                      <a:pt x="4" y="172"/>
                    </a:cubicBezTo>
                    <a:cubicBezTo>
                      <a:pt x="5" y="173"/>
                      <a:pt x="6" y="172"/>
                      <a:pt x="7" y="172"/>
                    </a:cubicBezTo>
                    <a:cubicBezTo>
                      <a:pt x="10" y="171"/>
                      <a:pt x="12" y="170"/>
                      <a:pt x="14" y="169"/>
                    </a:cubicBezTo>
                    <a:cubicBezTo>
                      <a:pt x="16" y="167"/>
                      <a:pt x="17" y="165"/>
                      <a:pt x="16" y="163"/>
                    </a:cubicBezTo>
                    <a:cubicBezTo>
                      <a:pt x="15" y="162"/>
                      <a:pt x="14" y="161"/>
                      <a:pt x="13" y="161"/>
                    </a:cubicBezTo>
                    <a:cubicBezTo>
                      <a:pt x="13" y="161"/>
                      <a:pt x="12" y="160"/>
                      <a:pt x="12" y="160"/>
                    </a:cubicBezTo>
                    <a:cubicBezTo>
                      <a:pt x="11" y="160"/>
                      <a:pt x="10" y="161"/>
                      <a:pt x="10" y="161"/>
                    </a:cubicBezTo>
                    <a:close/>
                    <a:moveTo>
                      <a:pt x="45" y="142"/>
                    </a:moveTo>
                    <a:cubicBezTo>
                      <a:pt x="44" y="144"/>
                      <a:pt x="42" y="146"/>
                      <a:pt x="40" y="147"/>
                    </a:cubicBezTo>
                    <a:cubicBezTo>
                      <a:pt x="40" y="147"/>
                      <a:pt x="40" y="147"/>
                      <a:pt x="40" y="148"/>
                    </a:cubicBezTo>
                    <a:cubicBezTo>
                      <a:pt x="38" y="149"/>
                      <a:pt x="38" y="152"/>
                      <a:pt x="40" y="154"/>
                    </a:cubicBezTo>
                    <a:cubicBezTo>
                      <a:pt x="40" y="154"/>
                      <a:pt x="41" y="155"/>
                      <a:pt x="43" y="155"/>
                    </a:cubicBezTo>
                    <a:cubicBezTo>
                      <a:pt x="44" y="155"/>
                      <a:pt x="45" y="154"/>
                      <a:pt x="46" y="154"/>
                    </a:cubicBezTo>
                    <a:cubicBezTo>
                      <a:pt x="46" y="154"/>
                      <a:pt x="46" y="153"/>
                      <a:pt x="46" y="153"/>
                    </a:cubicBezTo>
                    <a:cubicBezTo>
                      <a:pt x="47" y="153"/>
                      <a:pt x="47" y="153"/>
                      <a:pt x="47" y="152"/>
                    </a:cubicBezTo>
                    <a:cubicBezTo>
                      <a:pt x="48" y="152"/>
                      <a:pt x="48" y="152"/>
                      <a:pt x="48" y="152"/>
                    </a:cubicBezTo>
                    <a:cubicBezTo>
                      <a:pt x="49" y="150"/>
                      <a:pt x="50" y="149"/>
                      <a:pt x="51" y="148"/>
                    </a:cubicBezTo>
                    <a:cubicBezTo>
                      <a:pt x="52" y="147"/>
                      <a:pt x="53" y="146"/>
                      <a:pt x="53" y="145"/>
                    </a:cubicBezTo>
                    <a:cubicBezTo>
                      <a:pt x="53" y="144"/>
                      <a:pt x="52" y="143"/>
                      <a:pt x="51" y="142"/>
                    </a:cubicBezTo>
                    <a:cubicBezTo>
                      <a:pt x="51" y="141"/>
                      <a:pt x="50" y="141"/>
                      <a:pt x="48" y="141"/>
                    </a:cubicBezTo>
                    <a:cubicBezTo>
                      <a:pt x="47" y="141"/>
                      <a:pt x="46" y="141"/>
                      <a:pt x="45" y="142"/>
                    </a:cubicBezTo>
                    <a:close/>
                    <a:moveTo>
                      <a:pt x="48" y="114"/>
                    </a:moveTo>
                    <a:cubicBezTo>
                      <a:pt x="47" y="115"/>
                      <a:pt x="46" y="115"/>
                      <a:pt x="46" y="116"/>
                    </a:cubicBezTo>
                    <a:cubicBezTo>
                      <a:pt x="45" y="118"/>
                      <a:pt x="44" y="119"/>
                      <a:pt x="43" y="121"/>
                    </a:cubicBezTo>
                    <a:cubicBezTo>
                      <a:pt x="43" y="121"/>
                      <a:pt x="42" y="122"/>
                      <a:pt x="41" y="123"/>
                    </a:cubicBezTo>
                    <a:cubicBezTo>
                      <a:pt x="41" y="123"/>
                      <a:pt x="41" y="124"/>
                      <a:pt x="40" y="124"/>
                    </a:cubicBezTo>
                    <a:cubicBezTo>
                      <a:pt x="39" y="125"/>
                      <a:pt x="39" y="126"/>
                      <a:pt x="39" y="127"/>
                    </a:cubicBezTo>
                    <a:cubicBezTo>
                      <a:pt x="39" y="128"/>
                      <a:pt x="39" y="130"/>
                      <a:pt x="40" y="130"/>
                    </a:cubicBezTo>
                    <a:cubicBezTo>
                      <a:pt x="41" y="131"/>
                      <a:pt x="42" y="132"/>
                      <a:pt x="43" y="132"/>
                    </a:cubicBezTo>
                    <a:cubicBezTo>
                      <a:pt x="44" y="132"/>
                      <a:pt x="46" y="131"/>
                      <a:pt x="46" y="130"/>
                    </a:cubicBezTo>
                    <a:cubicBezTo>
                      <a:pt x="47" y="130"/>
                      <a:pt x="47" y="129"/>
                      <a:pt x="48" y="129"/>
                    </a:cubicBezTo>
                    <a:cubicBezTo>
                      <a:pt x="48" y="128"/>
                      <a:pt x="48" y="128"/>
                      <a:pt x="48" y="128"/>
                    </a:cubicBezTo>
                    <a:cubicBezTo>
                      <a:pt x="49" y="128"/>
                      <a:pt x="49" y="128"/>
                      <a:pt x="49" y="127"/>
                    </a:cubicBezTo>
                    <a:cubicBezTo>
                      <a:pt x="50" y="125"/>
                      <a:pt x="52" y="123"/>
                      <a:pt x="53" y="121"/>
                    </a:cubicBezTo>
                    <a:cubicBezTo>
                      <a:pt x="54" y="120"/>
                      <a:pt x="54" y="118"/>
                      <a:pt x="54" y="117"/>
                    </a:cubicBezTo>
                    <a:cubicBezTo>
                      <a:pt x="53" y="116"/>
                      <a:pt x="53" y="115"/>
                      <a:pt x="52" y="115"/>
                    </a:cubicBezTo>
                    <a:cubicBezTo>
                      <a:pt x="51" y="114"/>
                      <a:pt x="50" y="114"/>
                      <a:pt x="50" y="114"/>
                    </a:cubicBezTo>
                    <a:cubicBezTo>
                      <a:pt x="49" y="114"/>
                      <a:pt x="49" y="114"/>
                      <a:pt x="48" y="114"/>
                    </a:cubicBezTo>
                    <a:close/>
                    <a:moveTo>
                      <a:pt x="67" y="105"/>
                    </a:moveTo>
                    <a:cubicBezTo>
                      <a:pt x="67" y="106"/>
                      <a:pt x="66" y="108"/>
                      <a:pt x="66" y="109"/>
                    </a:cubicBezTo>
                    <a:cubicBezTo>
                      <a:pt x="66" y="109"/>
                      <a:pt x="66" y="109"/>
                      <a:pt x="66" y="109"/>
                    </a:cubicBezTo>
                    <a:cubicBezTo>
                      <a:pt x="65" y="110"/>
                      <a:pt x="65" y="110"/>
                      <a:pt x="65" y="110"/>
                    </a:cubicBezTo>
                    <a:cubicBezTo>
                      <a:pt x="65" y="111"/>
                      <a:pt x="65" y="112"/>
                      <a:pt x="65" y="113"/>
                    </a:cubicBezTo>
                    <a:cubicBezTo>
                      <a:pt x="65" y="114"/>
                      <a:pt x="66" y="115"/>
                      <a:pt x="67" y="115"/>
                    </a:cubicBezTo>
                    <a:cubicBezTo>
                      <a:pt x="68" y="116"/>
                      <a:pt x="69" y="116"/>
                      <a:pt x="70" y="116"/>
                    </a:cubicBezTo>
                    <a:cubicBezTo>
                      <a:pt x="71" y="115"/>
                      <a:pt x="73" y="115"/>
                      <a:pt x="73" y="114"/>
                    </a:cubicBezTo>
                    <a:cubicBezTo>
                      <a:pt x="74" y="112"/>
                      <a:pt x="75" y="109"/>
                      <a:pt x="75" y="107"/>
                    </a:cubicBezTo>
                    <a:cubicBezTo>
                      <a:pt x="76" y="105"/>
                      <a:pt x="75" y="103"/>
                      <a:pt x="72" y="102"/>
                    </a:cubicBezTo>
                    <a:cubicBezTo>
                      <a:pt x="72" y="102"/>
                      <a:pt x="72" y="102"/>
                      <a:pt x="71" y="102"/>
                    </a:cubicBezTo>
                    <a:cubicBezTo>
                      <a:pt x="69" y="102"/>
                      <a:pt x="68" y="103"/>
                      <a:pt x="67" y="105"/>
                    </a:cubicBezTo>
                    <a:close/>
                    <a:moveTo>
                      <a:pt x="68" y="65"/>
                    </a:moveTo>
                    <a:cubicBezTo>
                      <a:pt x="67" y="66"/>
                      <a:pt x="67" y="67"/>
                      <a:pt x="67" y="68"/>
                    </a:cubicBezTo>
                    <a:cubicBezTo>
                      <a:pt x="67" y="70"/>
                      <a:pt x="66" y="71"/>
                      <a:pt x="66" y="73"/>
                    </a:cubicBezTo>
                    <a:cubicBezTo>
                      <a:pt x="66" y="73"/>
                      <a:pt x="66" y="73"/>
                      <a:pt x="66" y="74"/>
                    </a:cubicBezTo>
                    <a:cubicBezTo>
                      <a:pt x="66" y="74"/>
                      <a:pt x="66" y="75"/>
                      <a:pt x="66" y="75"/>
                    </a:cubicBezTo>
                    <a:cubicBezTo>
                      <a:pt x="66" y="76"/>
                      <a:pt x="66" y="77"/>
                      <a:pt x="67" y="77"/>
                    </a:cubicBezTo>
                    <a:cubicBezTo>
                      <a:pt x="67" y="78"/>
                      <a:pt x="68" y="79"/>
                      <a:pt x="69" y="79"/>
                    </a:cubicBezTo>
                    <a:cubicBezTo>
                      <a:pt x="70" y="79"/>
                      <a:pt x="71" y="79"/>
                      <a:pt x="72" y="79"/>
                    </a:cubicBezTo>
                    <a:cubicBezTo>
                      <a:pt x="73" y="78"/>
                      <a:pt x="74" y="77"/>
                      <a:pt x="74" y="76"/>
                    </a:cubicBezTo>
                    <a:cubicBezTo>
                      <a:pt x="74" y="76"/>
                      <a:pt x="75" y="75"/>
                      <a:pt x="75" y="75"/>
                    </a:cubicBezTo>
                    <a:cubicBezTo>
                      <a:pt x="75" y="75"/>
                      <a:pt x="75" y="74"/>
                      <a:pt x="75" y="74"/>
                    </a:cubicBezTo>
                    <a:cubicBezTo>
                      <a:pt x="75" y="74"/>
                      <a:pt x="75" y="73"/>
                      <a:pt x="75" y="73"/>
                    </a:cubicBezTo>
                    <a:cubicBezTo>
                      <a:pt x="75" y="71"/>
                      <a:pt x="75" y="70"/>
                      <a:pt x="75" y="68"/>
                    </a:cubicBezTo>
                    <a:cubicBezTo>
                      <a:pt x="75" y="67"/>
                      <a:pt x="75" y="66"/>
                      <a:pt x="74" y="65"/>
                    </a:cubicBezTo>
                    <a:cubicBezTo>
                      <a:pt x="73" y="64"/>
                      <a:pt x="72" y="64"/>
                      <a:pt x="71" y="64"/>
                    </a:cubicBezTo>
                    <a:cubicBezTo>
                      <a:pt x="70" y="64"/>
                      <a:pt x="69" y="64"/>
                      <a:pt x="68" y="65"/>
                    </a:cubicBezTo>
                    <a:close/>
                    <a:moveTo>
                      <a:pt x="49" y="47"/>
                    </a:moveTo>
                    <a:cubicBezTo>
                      <a:pt x="49" y="47"/>
                      <a:pt x="49" y="47"/>
                      <a:pt x="49" y="48"/>
                    </a:cubicBezTo>
                    <a:cubicBezTo>
                      <a:pt x="49" y="48"/>
                      <a:pt x="49" y="48"/>
                      <a:pt x="49" y="48"/>
                    </a:cubicBezTo>
                    <a:cubicBezTo>
                      <a:pt x="49" y="47"/>
                      <a:pt x="49" y="47"/>
                      <a:pt x="49" y="47"/>
                    </a:cubicBezTo>
                    <a:cubicBezTo>
                      <a:pt x="49" y="47"/>
                      <a:pt x="49" y="47"/>
                      <a:pt x="49" y="47"/>
                    </a:cubicBezTo>
                    <a:close/>
                    <a:moveTo>
                      <a:pt x="51" y="38"/>
                    </a:moveTo>
                    <a:cubicBezTo>
                      <a:pt x="50" y="39"/>
                      <a:pt x="50" y="40"/>
                      <a:pt x="50" y="41"/>
                    </a:cubicBezTo>
                    <a:cubicBezTo>
                      <a:pt x="50" y="43"/>
                      <a:pt x="49" y="45"/>
                      <a:pt x="49" y="47"/>
                    </a:cubicBezTo>
                    <a:cubicBezTo>
                      <a:pt x="49" y="47"/>
                      <a:pt x="49" y="48"/>
                      <a:pt x="49" y="48"/>
                    </a:cubicBezTo>
                    <a:cubicBezTo>
                      <a:pt x="49" y="49"/>
                      <a:pt x="49" y="49"/>
                      <a:pt x="49" y="49"/>
                    </a:cubicBezTo>
                    <a:cubicBezTo>
                      <a:pt x="49" y="50"/>
                      <a:pt x="49" y="51"/>
                      <a:pt x="49" y="52"/>
                    </a:cubicBezTo>
                    <a:cubicBezTo>
                      <a:pt x="50" y="53"/>
                      <a:pt x="51" y="53"/>
                      <a:pt x="52" y="54"/>
                    </a:cubicBezTo>
                    <a:cubicBezTo>
                      <a:pt x="53" y="54"/>
                      <a:pt x="54" y="54"/>
                      <a:pt x="55" y="53"/>
                    </a:cubicBezTo>
                    <a:cubicBezTo>
                      <a:pt x="56" y="53"/>
                      <a:pt x="57" y="52"/>
                      <a:pt x="57" y="51"/>
                    </a:cubicBezTo>
                    <a:cubicBezTo>
                      <a:pt x="57" y="50"/>
                      <a:pt x="58" y="49"/>
                      <a:pt x="58" y="48"/>
                    </a:cubicBezTo>
                    <a:cubicBezTo>
                      <a:pt x="58" y="47"/>
                      <a:pt x="58" y="47"/>
                      <a:pt x="58" y="47"/>
                    </a:cubicBezTo>
                    <a:cubicBezTo>
                      <a:pt x="58" y="47"/>
                      <a:pt x="58" y="46"/>
                      <a:pt x="58" y="46"/>
                    </a:cubicBezTo>
                    <a:cubicBezTo>
                      <a:pt x="58" y="45"/>
                      <a:pt x="58" y="43"/>
                      <a:pt x="58" y="41"/>
                    </a:cubicBezTo>
                    <a:cubicBezTo>
                      <a:pt x="58" y="40"/>
                      <a:pt x="58" y="39"/>
                      <a:pt x="57" y="38"/>
                    </a:cubicBezTo>
                    <a:cubicBezTo>
                      <a:pt x="56" y="37"/>
                      <a:pt x="55" y="37"/>
                      <a:pt x="54" y="37"/>
                    </a:cubicBezTo>
                    <a:cubicBezTo>
                      <a:pt x="53" y="37"/>
                      <a:pt x="52" y="37"/>
                      <a:pt x="51" y="38"/>
                    </a:cubicBezTo>
                    <a:close/>
                    <a:moveTo>
                      <a:pt x="72" y="24"/>
                    </a:moveTo>
                    <a:cubicBezTo>
                      <a:pt x="69" y="24"/>
                      <a:pt x="68" y="27"/>
                      <a:pt x="69" y="29"/>
                    </a:cubicBezTo>
                    <a:cubicBezTo>
                      <a:pt x="69" y="30"/>
                      <a:pt x="69" y="31"/>
                      <a:pt x="69" y="33"/>
                    </a:cubicBezTo>
                    <a:cubicBezTo>
                      <a:pt x="69" y="34"/>
                      <a:pt x="70" y="35"/>
                      <a:pt x="70" y="36"/>
                    </a:cubicBezTo>
                    <a:cubicBezTo>
                      <a:pt x="70" y="37"/>
                      <a:pt x="70" y="37"/>
                      <a:pt x="70" y="38"/>
                    </a:cubicBezTo>
                    <a:cubicBezTo>
                      <a:pt x="70" y="39"/>
                      <a:pt x="70" y="40"/>
                      <a:pt x="71" y="41"/>
                    </a:cubicBezTo>
                    <a:cubicBezTo>
                      <a:pt x="72" y="42"/>
                      <a:pt x="73" y="42"/>
                      <a:pt x="74" y="42"/>
                    </a:cubicBezTo>
                    <a:cubicBezTo>
                      <a:pt x="75" y="42"/>
                      <a:pt x="76" y="42"/>
                      <a:pt x="77" y="41"/>
                    </a:cubicBezTo>
                    <a:cubicBezTo>
                      <a:pt x="78" y="40"/>
                      <a:pt x="78" y="39"/>
                      <a:pt x="78" y="38"/>
                    </a:cubicBezTo>
                    <a:cubicBezTo>
                      <a:pt x="78" y="37"/>
                      <a:pt x="78" y="37"/>
                      <a:pt x="78" y="36"/>
                    </a:cubicBezTo>
                    <a:cubicBezTo>
                      <a:pt x="78" y="36"/>
                      <a:pt x="78" y="35"/>
                      <a:pt x="78" y="35"/>
                    </a:cubicBezTo>
                    <a:cubicBezTo>
                      <a:pt x="78" y="35"/>
                      <a:pt x="78" y="34"/>
                      <a:pt x="78" y="34"/>
                    </a:cubicBezTo>
                    <a:cubicBezTo>
                      <a:pt x="78" y="32"/>
                      <a:pt x="78" y="29"/>
                      <a:pt x="77" y="27"/>
                    </a:cubicBezTo>
                    <a:cubicBezTo>
                      <a:pt x="76" y="25"/>
                      <a:pt x="75" y="23"/>
                      <a:pt x="73" y="23"/>
                    </a:cubicBezTo>
                    <a:cubicBezTo>
                      <a:pt x="72" y="23"/>
                      <a:pt x="72" y="24"/>
                      <a:pt x="72" y="24"/>
                    </a:cubicBezTo>
                    <a:close/>
                  </a:path>
                </a:pathLst>
              </a:custGeom>
              <a:solidFill>
                <a:schemeClr val="lt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9" name="文本框 8"/>
              <p:cNvSpPr txBox="1"/>
              <p:nvPr>
                <p:custDataLst>
                  <p:tags r:id="rId9"/>
                </p:custDataLst>
              </p:nvPr>
            </p:nvSpPr>
            <p:spPr>
              <a:xfrm>
                <a:off x="5492" y="3296"/>
                <a:ext cx="740" cy="630"/>
              </a:xfrm>
              <a:prstGeom prst="rect">
                <a:avLst/>
              </a:prstGeom>
              <a:noFill/>
            </p:spPr>
            <p:txBody>
              <a:bodyPr wrap="square" rtlCol="0" anchor="ctr" anchorCtr="0">
                <a:normAutofit fontScale="95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Arial" panose="020B0604020202020204" pitchFamily="34" charset="0"/>
                    <a:sym typeface="思源黑体 Heavy" panose="020B0A00000000000000" pitchFamily="34" charset="-122"/>
                  </a:rPr>
                  <a:t>01</a:t>
                </a:r>
                <a:endParaRPr kumimoji="0" lang="en-US" altLang="zh-CN" sz="2000" b="1"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Arial" panose="020B0604020202020204" pitchFamily="34" charset="0"/>
                  <a:sym typeface="思源黑体 Heavy" panose="020B0A00000000000000" pitchFamily="34" charset="-122"/>
                </a:endParaRPr>
              </a:p>
            </p:txBody>
          </p:sp>
        </p:grpSp>
      </p:grpSp>
      <p:grpSp>
        <p:nvGrpSpPr>
          <p:cNvPr id="3" name="组合 2"/>
          <p:cNvGrpSpPr/>
          <p:nvPr>
            <p:custDataLst>
              <p:tags r:id="rId10"/>
            </p:custDataLst>
          </p:nvPr>
        </p:nvGrpSpPr>
        <p:grpSpPr>
          <a:xfrm>
            <a:off x="1893573" y="3541992"/>
            <a:ext cx="8627107" cy="860520"/>
            <a:chOff x="1558" y="6331"/>
            <a:chExt cx="12993" cy="1296"/>
          </a:xfrm>
        </p:grpSpPr>
        <p:sp>
          <p:nvSpPr>
            <p:cNvPr id="178" name="矩形 177"/>
            <p:cNvSpPr/>
            <p:nvPr>
              <p:custDataLst>
                <p:tags r:id="rId11"/>
              </p:custDataLst>
            </p:nvPr>
          </p:nvSpPr>
          <p:spPr>
            <a:xfrm>
              <a:off x="2317" y="6698"/>
              <a:ext cx="12234" cy="929"/>
            </a:xfrm>
            <a:prstGeom prst="rect">
              <a:avLst/>
            </a:prstGeom>
          </p:spPr>
          <p:txBody>
            <a:bodyPr vert="horz" wrap="square" lIns="91440" tIns="45720" rIns="91440" bIns="45720" rtlCol="0" anchor="t" anchorCtr="0">
              <a:noAutofit/>
            </a:bodyPr>
            <a:lstStyle/>
            <a:p>
              <a:pPr marL="0" marR="0" lvl="0" indent="0" algn="just" defTabSz="914400" rtl="0" eaLnBrk="1" fontAlgn="auto" latinLnBrk="0" hangingPunct="1">
                <a:lnSpc>
                  <a:spcPct val="180000"/>
                </a:lnSpc>
                <a:spcBef>
                  <a:spcPts val="0"/>
                </a:spcBef>
                <a:spcAft>
                  <a:spcPts val="0"/>
                </a:spcAft>
                <a:buClrTx/>
                <a:buSzTx/>
                <a:buFontTx/>
                <a:buNone/>
                <a:defRPr/>
              </a:pPr>
              <a:r>
                <a:rPr kumimoji="0" lang="zh-CN" altLang="en-US" sz="14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建立职工普通门诊统筹制度，将常见病、多发病的普通门诊医疗费用纳入统筹基金报销。</a:t>
              </a:r>
              <a:endParaRPr kumimoji="0" lang="zh-CN" altLang="en-US" sz="14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179" name="文本框 178"/>
            <p:cNvSpPr txBox="1"/>
            <p:nvPr>
              <p:custDataLst>
                <p:tags r:id="rId12"/>
              </p:custDataLst>
            </p:nvPr>
          </p:nvSpPr>
          <p:spPr>
            <a:xfrm>
              <a:off x="2391" y="6331"/>
              <a:ext cx="4313" cy="543"/>
            </a:xfrm>
            <a:prstGeom prst="rect">
              <a:avLst/>
            </a:prstGeom>
            <a:noFill/>
          </p:spPr>
          <p:txBody>
            <a:bodyPr vert="horz" wrap="square" lIns="91440" tIns="45720" rIns="91440" bIns="45720" rtlCol="0" anchor="t" anchorCtr="0">
              <a:no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600" b="1" i="0" u="none" strike="noStrike" kern="1200" cap="none" spc="15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一建立</a:t>
              </a:r>
              <a:endParaRPr kumimoji="0" lang="zh-CN" altLang="en-US" sz="1600" b="1" i="0" u="none" strike="noStrike" kern="1200" cap="none" spc="15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grpSp>
          <p:nvGrpSpPr>
            <p:cNvPr id="180" name="组合 179"/>
            <p:cNvGrpSpPr/>
            <p:nvPr>
              <p:custDataLst>
                <p:tags r:id="rId13"/>
              </p:custDataLst>
            </p:nvPr>
          </p:nvGrpSpPr>
          <p:grpSpPr>
            <a:xfrm>
              <a:off x="1558" y="6518"/>
              <a:ext cx="740" cy="684"/>
              <a:chOff x="5446" y="3263"/>
              <a:chExt cx="740" cy="684"/>
            </a:xfrm>
          </p:grpSpPr>
          <p:sp>
            <p:nvSpPr>
              <p:cNvPr id="183" name="Freeform 150"/>
              <p:cNvSpPr>
                <a:spLocks noEditPoints="1"/>
              </p:cNvSpPr>
              <p:nvPr>
                <p:custDataLst>
                  <p:tags r:id="rId14"/>
                </p:custDataLst>
              </p:nvPr>
            </p:nvSpPr>
            <p:spPr bwMode="auto">
              <a:xfrm rot="20940000">
                <a:off x="5560" y="3263"/>
                <a:ext cx="617" cy="684"/>
              </a:xfrm>
              <a:custGeom>
                <a:avLst/>
                <a:gdLst>
                  <a:gd name="T0" fmla="*/ 12 w 207"/>
                  <a:gd name="T1" fmla="*/ 102 h 229"/>
                  <a:gd name="T2" fmla="*/ 12 w 207"/>
                  <a:gd name="T3" fmla="*/ 103 h 229"/>
                  <a:gd name="T4" fmla="*/ 12 w 207"/>
                  <a:gd name="T5" fmla="*/ 102 h 229"/>
                  <a:gd name="T6" fmla="*/ 172 w 207"/>
                  <a:gd name="T7" fmla="*/ 39 h 229"/>
                  <a:gd name="T8" fmla="*/ 172 w 207"/>
                  <a:gd name="T9" fmla="*/ 39 h 229"/>
                  <a:gd name="T10" fmla="*/ 172 w 207"/>
                  <a:gd name="T11" fmla="*/ 40 h 229"/>
                  <a:gd name="T12" fmla="*/ 172 w 207"/>
                  <a:gd name="T13" fmla="*/ 39 h 229"/>
                  <a:gd name="T14" fmla="*/ 93 w 207"/>
                  <a:gd name="T15" fmla="*/ 1 h 229"/>
                  <a:gd name="T16" fmla="*/ 70 w 207"/>
                  <a:gd name="T17" fmla="*/ 7 h 229"/>
                  <a:gd name="T18" fmla="*/ 57 w 207"/>
                  <a:gd name="T19" fmla="*/ 14 h 229"/>
                  <a:gd name="T20" fmla="*/ 44 w 207"/>
                  <a:gd name="T21" fmla="*/ 22 h 229"/>
                  <a:gd name="T22" fmla="*/ 24 w 207"/>
                  <a:gd name="T23" fmla="*/ 44 h 229"/>
                  <a:gd name="T24" fmla="*/ 10 w 207"/>
                  <a:gd name="T25" fmla="*/ 71 h 229"/>
                  <a:gd name="T26" fmla="*/ 6 w 207"/>
                  <a:gd name="T27" fmla="*/ 85 h 229"/>
                  <a:gd name="T28" fmla="*/ 3 w 207"/>
                  <a:gd name="T29" fmla="*/ 100 h 229"/>
                  <a:gd name="T30" fmla="*/ 6 w 207"/>
                  <a:gd name="T31" fmla="*/ 162 h 229"/>
                  <a:gd name="T32" fmla="*/ 18 w 207"/>
                  <a:gd name="T33" fmla="*/ 189 h 229"/>
                  <a:gd name="T34" fmla="*/ 28 w 207"/>
                  <a:gd name="T35" fmla="*/ 201 h 229"/>
                  <a:gd name="T36" fmla="*/ 41 w 207"/>
                  <a:gd name="T37" fmla="*/ 212 h 229"/>
                  <a:gd name="T38" fmla="*/ 69 w 207"/>
                  <a:gd name="T39" fmla="*/ 225 h 229"/>
                  <a:gd name="T40" fmla="*/ 86 w 207"/>
                  <a:gd name="T41" fmla="*/ 228 h 229"/>
                  <a:gd name="T42" fmla="*/ 102 w 207"/>
                  <a:gd name="T43" fmla="*/ 229 h 229"/>
                  <a:gd name="T44" fmla="*/ 133 w 207"/>
                  <a:gd name="T45" fmla="*/ 224 h 229"/>
                  <a:gd name="T46" fmla="*/ 160 w 207"/>
                  <a:gd name="T47" fmla="*/ 210 h 229"/>
                  <a:gd name="T48" fmla="*/ 195 w 207"/>
                  <a:gd name="T49" fmla="*/ 165 h 229"/>
                  <a:gd name="T50" fmla="*/ 207 w 207"/>
                  <a:gd name="T51" fmla="*/ 108 h 229"/>
                  <a:gd name="T52" fmla="*/ 204 w 207"/>
                  <a:gd name="T53" fmla="*/ 80 h 229"/>
                  <a:gd name="T54" fmla="*/ 193 w 207"/>
                  <a:gd name="T55" fmla="*/ 53 h 229"/>
                  <a:gd name="T56" fmla="*/ 173 w 207"/>
                  <a:gd name="T57" fmla="*/ 28 h 229"/>
                  <a:gd name="T58" fmla="*/ 160 w 207"/>
                  <a:gd name="T59" fmla="*/ 18 h 229"/>
                  <a:gd name="T60" fmla="*/ 155 w 207"/>
                  <a:gd name="T61" fmla="*/ 13 h 229"/>
                  <a:gd name="T62" fmla="*/ 142 w 207"/>
                  <a:gd name="T63" fmla="*/ 7 h 229"/>
                  <a:gd name="T64" fmla="*/ 129 w 207"/>
                  <a:gd name="T65" fmla="*/ 3 h 229"/>
                  <a:gd name="T66" fmla="*/ 116 w 207"/>
                  <a:gd name="T67" fmla="*/ 0 h 229"/>
                  <a:gd name="T68" fmla="*/ 107 w 207"/>
                  <a:gd name="T69" fmla="*/ 0 h 229"/>
                  <a:gd name="T70" fmla="*/ 93 w 207"/>
                  <a:gd name="T71"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29">
                    <a:moveTo>
                      <a:pt x="12" y="102"/>
                    </a:moveTo>
                    <a:cubicBezTo>
                      <a:pt x="12" y="103"/>
                      <a:pt x="12" y="103"/>
                      <a:pt x="12" y="103"/>
                    </a:cubicBezTo>
                    <a:cubicBezTo>
                      <a:pt x="12" y="103"/>
                      <a:pt x="12" y="103"/>
                      <a:pt x="12" y="102"/>
                    </a:cubicBezTo>
                    <a:close/>
                    <a:moveTo>
                      <a:pt x="172" y="39"/>
                    </a:moveTo>
                    <a:cubicBezTo>
                      <a:pt x="172" y="39"/>
                      <a:pt x="172" y="39"/>
                      <a:pt x="172" y="39"/>
                    </a:cubicBezTo>
                    <a:cubicBezTo>
                      <a:pt x="172" y="39"/>
                      <a:pt x="172" y="40"/>
                      <a:pt x="172" y="40"/>
                    </a:cubicBezTo>
                    <a:cubicBezTo>
                      <a:pt x="172" y="40"/>
                      <a:pt x="172" y="39"/>
                      <a:pt x="172" y="39"/>
                    </a:cubicBezTo>
                    <a:close/>
                    <a:moveTo>
                      <a:pt x="93" y="1"/>
                    </a:moveTo>
                    <a:cubicBezTo>
                      <a:pt x="85" y="2"/>
                      <a:pt x="78" y="4"/>
                      <a:pt x="70" y="7"/>
                    </a:cubicBezTo>
                    <a:cubicBezTo>
                      <a:pt x="66" y="9"/>
                      <a:pt x="61" y="11"/>
                      <a:pt x="57" y="14"/>
                    </a:cubicBezTo>
                    <a:cubicBezTo>
                      <a:pt x="52" y="16"/>
                      <a:pt x="48" y="19"/>
                      <a:pt x="44" y="22"/>
                    </a:cubicBezTo>
                    <a:cubicBezTo>
                      <a:pt x="37" y="28"/>
                      <a:pt x="30" y="36"/>
                      <a:pt x="24" y="44"/>
                    </a:cubicBezTo>
                    <a:cubicBezTo>
                      <a:pt x="18" y="52"/>
                      <a:pt x="14" y="61"/>
                      <a:pt x="10" y="71"/>
                    </a:cubicBezTo>
                    <a:cubicBezTo>
                      <a:pt x="8" y="75"/>
                      <a:pt x="7" y="80"/>
                      <a:pt x="6" y="85"/>
                    </a:cubicBezTo>
                    <a:cubicBezTo>
                      <a:pt x="5" y="90"/>
                      <a:pt x="4" y="95"/>
                      <a:pt x="3" y="100"/>
                    </a:cubicBezTo>
                    <a:cubicBezTo>
                      <a:pt x="1" y="121"/>
                      <a:pt x="0" y="142"/>
                      <a:pt x="6" y="162"/>
                    </a:cubicBezTo>
                    <a:cubicBezTo>
                      <a:pt x="8" y="172"/>
                      <a:pt x="12" y="181"/>
                      <a:pt x="18" y="189"/>
                    </a:cubicBezTo>
                    <a:cubicBezTo>
                      <a:pt x="21" y="194"/>
                      <a:pt x="24" y="198"/>
                      <a:pt x="28" y="201"/>
                    </a:cubicBezTo>
                    <a:cubicBezTo>
                      <a:pt x="32" y="205"/>
                      <a:pt x="36" y="209"/>
                      <a:pt x="41" y="212"/>
                    </a:cubicBezTo>
                    <a:cubicBezTo>
                      <a:pt x="49" y="218"/>
                      <a:pt x="59" y="223"/>
                      <a:pt x="69" y="225"/>
                    </a:cubicBezTo>
                    <a:cubicBezTo>
                      <a:pt x="75" y="227"/>
                      <a:pt x="80" y="228"/>
                      <a:pt x="86" y="228"/>
                    </a:cubicBezTo>
                    <a:cubicBezTo>
                      <a:pt x="91" y="229"/>
                      <a:pt x="96" y="229"/>
                      <a:pt x="102" y="229"/>
                    </a:cubicBezTo>
                    <a:cubicBezTo>
                      <a:pt x="112" y="229"/>
                      <a:pt x="123" y="227"/>
                      <a:pt x="133" y="224"/>
                    </a:cubicBezTo>
                    <a:cubicBezTo>
                      <a:pt x="143" y="221"/>
                      <a:pt x="152" y="216"/>
                      <a:pt x="160" y="210"/>
                    </a:cubicBezTo>
                    <a:cubicBezTo>
                      <a:pt x="175" y="198"/>
                      <a:pt x="187" y="183"/>
                      <a:pt x="195" y="165"/>
                    </a:cubicBezTo>
                    <a:cubicBezTo>
                      <a:pt x="203" y="147"/>
                      <a:pt x="207" y="128"/>
                      <a:pt x="207" y="108"/>
                    </a:cubicBezTo>
                    <a:cubicBezTo>
                      <a:pt x="207" y="99"/>
                      <a:pt x="206" y="89"/>
                      <a:pt x="204" y="80"/>
                    </a:cubicBezTo>
                    <a:cubicBezTo>
                      <a:pt x="201" y="71"/>
                      <a:pt x="197" y="62"/>
                      <a:pt x="193" y="53"/>
                    </a:cubicBezTo>
                    <a:cubicBezTo>
                      <a:pt x="187" y="44"/>
                      <a:pt x="181" y="36"/>
                      <a:pt x="173" y="28"/>
                    </a:cubicBezTo>
                    <a:cubicBezTo>
                      <a:pt x="169" y="24"/>
                      <a:pt x="165" y="21"/>
                      <a:pt x="160" y="18"/>
                    </a:cubicBezTo>
                    <a:cubicBezTo>
                      <a:pt x="158" y="16"/>
                      <a:pt x="157" y="15"/>
                      <a:pt x="155" y="13"/>
                    </a:cubicBezTo>
                    <a:cubicBezTo>
                      <a:pt x="151" y="10"/>
                      <a:pt x="146" y="8"/>
                      <a:pt x="142" y="7"/>
                    </a:cubicBezTo>
                    <a:cubicBezTo>
                      <a:pt x="138" y="5"/>
                      <a:pt x="134" y="4"/>
                      <a:pt x="129" y="3"/>
                    </a:cubicBezTo>
                    <a:cubicBezTo>
                      <a:pt x="125" y="2"/>
                      <a:pt x="121" y="1"/>
                      <a:pt x="116" y="0"/>
                    </a:cubicBezTo>
                    <a:cubicBezTo>
                      <a:pt x="113" y="0"/>
                      <a:pt x="110" y="0"/>
                      <a:pt x="107" y="0"/>
                    </a:cubicBezTo>
                    <a:cubicBezTo>
                      <a:pt x="102" y="0"/>
                      <a:pt x="98" y="0"/>
                      <a:pt x="9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grpSp>
            <p:nvGrpSpPr>
              <p:cNvPr id="184" name="组合 183"/>
              <p:cNvGrpSpPr/>
              <p:nvPr/>
            </p:nvGrpSpPr>
            <p:grpSpPr>
              <a:xfrm rot="20940000">
                <a:off x="5629" y="3354"/>
                <a:ext cx="138" cy="139"/>
                <a:chOff x="5647" y="3286"/>
                <a:chExt cx="126" cy="161"/>
              </a:xfrm>
              <a:solidFill>
                <a:schemeClr val="bg1">
                  <a:alpha val="20000"/>
                </a:schemeClr>
              </a:solidFill>
            </p:grpSpPr>
            <p:sp>
              <p:nvSpPr>
                <p:cNvPr id="185" name="Freeform 151"/>
                <p:cNvSpPr/>
                <p:nvPr>
                  <p:custDataLst>
                    <p:tags r:id="rId15"/>
                  </p:custDataLst>
                </p:nvPr>
              </p:nvSpPr>
              <p:spPr bwMode="auto">
                <a:xfrm>
                  <a:off x="5675" y="3286"/>
                  <a:ext cx="99" cy="95"/>
                </a:xfrm>
                <a:custGeom>
                  <a:avLst/>
                  <a:gdLst>
                    <a:gd name="T0" fmla="*/ 25 w 38"/>
                    <a:gd name="T1" fmla="*/ 0 h 36"/>
                    <a:gd name="T2" fmla="*/ 22 w 38"/>
                    <a:gd name="T3" fmla="*/ 1 h 36"/>
                    <a:gd name="T4" fmla="*/ 19 w 38"/>
                    <a:gd name="T5" fmla="*/ 1 h 36"/>
                    <a:gd name="T6" fmla="*/ 7 w 38"/>
                    <a:gd name="T7" fmla="*/ 9 h 36"/>
                    <a:gd name="T8" fmla="*/ 3 w 38"/>
                    <a:gd name="T9" fmla="*/ 15 h 36"/>
                    <a:gd name="T10" fmla="*/ 1 w 38"/>
                    <a:gd name="T11" fmla="*/ 21 h 36"/>
                    <a:gd name="T12" fmla="*/ 1 w 38"/>
                    <a:gd name="T13" fmla="*/ 28 h 36"/>
                    <a:gd name="T14" fmla="*/ 5 w 38"/>
                    <a:gd name="T15" fmla="*/ 34 h 36"/>
                    <a:gd name="T16" fmla="*/ 10 w 38"/>
                    <a:gd name="T17" fmla="*/ 36 h 36"/>
                    <a:gd name="T18" fmla="*/ 13 w 38"/>
                    <a:gd name="T19" fmla="*/ 36 h 36"/>
                    <a:gd name="T20" fmla="*/ 17 w 38"/>
                    <a:gd name="T21" fmla="*/ 36 h 36"/>
                    <a:gd name="T22" fmla="*/ 22 w 38"/>
                    <a:gd name="T23" fmla="*/ 33 h 36"/>
                    <a:gd name="T24" fmla="*/ 28 w 38"/>
                    <a:gd name="T25" fmla="*/ 29 h 36"/>
                    <a:gd name="T26" fmla="*/ 35 w 38"/>
                    <a:gd name="T27" fmla="*/ 21 h 36"/>
                    <a:gd name="T28" fmla="*/ 36 w 38"/>
                    <a:gd name="T29" fmla="*/ 18 h 36"/>
                    <a:gd name="T30" fmla="*/ 37 w 38"/>
                    <a:gd name="T31" fmla="*/ 16 h 36"/>
                    <a:gd name="T32" fmla="*/ 37 w 38"/>
                    <a:gd name="T33" fmla="*/ 7 h 36"/>
                    <a:gd name="T34" fmla="*/ 35 w 38"/>
                    <a:gd name="T35" fmla="*/ 3 h 36"/>
                    <a:gd name="T36" fmla="*/ 30 w 38"/>
                    <a:gd name="T37" fmla="*/ 1 h 36"/>
                    <a:gd name="T38" fmla="*/ 28 w 38"/>
                    <a:gd name="T39" fmla="*/ 0 h 36"/>
                    <a:gd name="T40" fmla="*/ 26 w 38"/>
                    <a:gd name="T41" fmla="*/ 0 h 36"/>
                    <a:gd name="T42" fmla="*/ 25 w 38"/>
                    <a:gd name="T4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36">
                      <a:moveTo>
                        <a:pt x="25" y="0"/>
                      </a:moveTo>
                      <a:cubicBezTo>
                        <a:pt x="24" y="0"/>
                        <a:pt x="23" y="0"/>
                        <a:pt x="22" y="1"/>
                      </a:cubicBezTo>
                      <a:cubicBezTo>
                        <a:pt x="21" y="1"/>
                        <a:pt x="20" y="1"/>
                        <a:pt x="19" y="1"/>
                      </a:cubicBezTo>
                      <a:cubicBezTo>
                        <a:pt x="14" y="3"/>
                        <a:pt x="11" y="6"/>
                        <a:pt x="7" y="9"/>
                      </a:cubicBezTo>
                      <a:cubicBezTo>
                        <a:pt x="6" y="11"/>
                        <a:pt x="4" y="13"/>
                        <a:pt x="3" y="15"/>
                      </a:cubicBezTo>
                      <a:cubicBezTo>
                        <a:pt x="2" y="17"/>
                        <a:pt x="1" y="19"/>
                        <a:pt x="1" y="21"/>
                      </a:cubicBezTo>
                      <a:cubicBezTo>
                        <a:pt x="0" y="23"/>
                        <a:pt x="0" y="26"/>
                        <a:pt x="1" y="28"/>
                      </a:cubicBezTo>
                      <a:cubicBezTo>
                        <a:pt x="2" y="30"/>
                        <a:pt x="3" y="32"/>
                        <a:pt x="5" y="34"/>
                      </a:cubicBezTo>
                      <a:cubicBezTo>
                        <a:pt x="6" y="35"/>
                        <a:pt x="8" y="36"/>
                        <a:pt x="10" y="36"/>
                      </a:cubicBezTo>
                      <a:cubicBezTo>
                        <a:pt x="11" y="36"/>
                        <a:pt x="12" y="36"/>
                        <a:pt x="13" y="36"/>
                      </a:cubicBezTo>
                      <a:cubicBezTo>
                        <a:pt x="14" y="36"/>
                        <a:pt x="16" y="36"/>
                        <a:pt x="17" y="36"/>
                      </a:cubicBezTo>
                      <a:cubicBezTo>
                        <a:pt x="19" y="35"/>
                        <a:pt x="21" y="34"/>
                        <a:pt x="22" y="33"/>
                      </a:cubicBezTo>
                      <a:cubicBezTo>
                        <a:pt x="24" y="32"/>
                        <a:pt x="26" y="31"/>
                        <a:pt x="28" y="29"/>
                      </a:cubicBezTo>
                      <a:cubicBezTo>
                        <a:pt x="31" y="27"/>
                        <a:pt x="34" y="24"/>
                        <a:pt x="35" y="21"/>
                      </a:cubicBezTo>
                      <a:cubicBezTo>
                        <a:pt x="35" y="20"/>
                        <a:pt x="36" y="19"/>
                        <a:pt x="36" y="18"/>
                      </a:cubicBezTo>
                      <a:cubicBezTo>
                        <a:pt x="36" y="17"/>
                        <a:pt x="37" y="16"/>
                        <a:pt x="37" y="16"/>
                      </a:cubicBezTo>
                      <a:cubicBezTo>
                        <a:pt x="38" y="13"/>
                        <a:pt x="38" y="10"/>
                        <a:pt x="37" y="7"/>
                      </a:cubicBezTo>
                      <a:cubicBezTo>
                        <a:pt x="37" y="6"/>
                        <a:pt x="36" y="4"/>
                        <a:pt x="35" y="3"/>
                      </a:cubicBezTo>
                      <a:cubicBezTo>
                        <a:pt x="34" y="2"/>
                        <a:pt x="32" y="1"/>
                        <a:pt x="30" y="1"/>
                      </a:cubicBezTo>
                      <a:cubicBezTo>
                        <a:pt x="30" y="0"/>
                        <a:pt x="29" y="0"/>
                        <a:pt x="28" y="0"/>
                      </a:cubicBezTo>
                      <a:cubicBezTo>
                        <a:pt x="27" y="0"/>
                        <a:pt x="27" y="0"/>
                        <a:pt x="26" y="0"/>
                      </a:cubicBezTo>
                      <a:cubicBezTo>
                        <a:pt x="26" y="0"/>
                        <a:pt x="26" y="0"/>
                        <a:pt x="25" y="0"/>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186" name="Freeform 152"/>
                <p:cNvSpPr/>
                <p:nvPr>
                  <p:custDataLst>
                    <p:tags r:id="rId16"/>
                  </p:custDataLst>
                </p:nvPr>
              </p:nvSpPr>
              <p:spPr bwMode="auto">
                <a:xfrm>
                  <a:off x="5647" y="3401"/>
                  <a:ext cx="41" cy="46"/>
                </a:xfrm>
                <a:custGeom>
                  <a:avLst/>
                  <a:gdLst>
                    <a:gd name="T0" fmla="*/ 7 w 16"/>
                    <a:gd name="T1" fmla="*/ 0 h 18"/>
                    <a:gd name="T2" fmla="*/ 6 w 16"/>
                    <a:gd name="T3" fmla="*/ 1 h 18"/>
                    <a:gd name="T4" fmla="*/ 5 w 16"/>
                    <a:gd name="T5" fmla="*/ 1 h 18"/>
                    <a:gd name="T6" fmla="*/ 2 w 16"/>
                    <a:gd name="T7" fmla="*/ 4 h 18"/>
                    <a:gd name="T8" fmla="*/ 1 w 16"/>
                    <a:gd name="T9" fmla="*/ 7 h 18"/>
                    <a:gd name="T10" fmla="*/ 0 w 16"/>
                    <a:gd name="T11" fmla="*/ 9 h 18"/>
                    <a:gd name="T12" fmla="*/ 0 w 16"/>
                    <a:gd name="T13" fmla="*/ 15 h 18"/>
                    <a:gd name="T14" fmla="*/ 3 w 16"/>
                    <a:gd name="T15" fmla="*/ 18 h 18"/>
                    <a:gd name="T16" fmla="*/ 5 w 16"/>
                    <a:gd name="T17" fmla="*/ 18 h 18"/>
                    <a:gd name="T18" fmla="*/ 7 w 16"/>
                    <a:gd name="T19" fmla="*/ 18 h 18"/>
                    <a:gd name="T20" fmla="*/ 10 w 16"/>
                    <a:gd name="T21" fmla="*/ 17 h 18"/>
                    <a:gd name="T22" fmla="*/ 14 w 16"/>
                    <a:gd name="T23" fmla="*/ 13 h 18"/>
                    <a:gd name="T24" fmla="*/ 15 w 16"/>
                    <a:gd name="T25" fmla="*/ 11 h 18"/>
                    <a:gd name="T26" fmla="*/ 16 w 16"/>
                    <a:gd name="T27" fmla="*/ 7 h 18"/>
                    <a:gd name="T28" fmla="*/ 16 w 16"/>
                    <a:gd name="T29" fmla="*/ 5 h 18"/>
                    <a:gd name="T30" fmla="*/ 15 w 16"/>
                    <a:gd name="T31" fmla="*/ 3 h 18"/>
                    <a:gd name="T32" fmla="*/ 13 w 16"/>
                    <a:gd name="T33" fmla="*/ 2 h 18"/>
                    <a:gd name="T34" fmla="*/ 11 w 16"/>
                    <a:gd name="T35" fmla="*/ 0 h 18"/>
                    <a:gd name="T36" fmla="*/ 9 w 16"/>
                    <a:gd name="T37" fmla="*/ 0 h 18"/>
                    <a:gd name="T38" fmla="*/ 7 w 16"/>
                    <a:gd name="T3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18">
                      <a:moveTo>
                        <a:pt x="7" y="0"/>
                      </a:moveTo>
                      <a:cubicBezTo>
                        <a:pt x="7" y="0"/>
                        <a:pt x="7" y="0"/>
                        <a:pt x="6" y="1"/>
                      </a:cubicBezTo>
                      <a:cubicBezTo>
                        <a:pt x="6" y="1"/>
                        <a:pt x="5" y="1"/>
                        <a:pt x="5" y="1"/>
                      </a:cubicBezTo>
                      <a:cubicBezTo>
                        <a:pt x="4" y="2"/>
                        <a:pt x="3" y="3"/>
                        <a:pt x="2" y="4"/>
                      </a:cubicBezTo>
                      <a:cubicBezTo>
                        <a:pt x="2" y="5"/>
                        <a:pt x="1" y="6"/>
                        <a:pt x="1" y="7"/>
                      </a:cubicBezTo>
                      <a:cubicBezTo>
                        <a:pt x="1" y="7"/>
                        <a:pt x="0" y="8"/>
                        <a:pt x="0" y="9"/>
                      </a:cubicBezTo>
                      <a:cubicBezTo>
                        <a:pt x="0" y="11"/>
                        <a:pt x="0" y="13"/>
                        <a:pt x="0" y="15"/>
                      </a:cubicBezTo>
                      <a:cubicBezTo>
                        <a:pt x="0" y="16"/>
                        <a:pt x="2" y="18"/>
                        <a:pt x="3" y="18"/>
                      </a:cubicBezTo>
                      <a:cubicBezTo>
                        <a:pt x="4" y="18"/>
                        <a:pt x="5" y="18"/>
                        <a:pt x="5" y="18"/>
                      </a:cubicBezTo>
                      <a:cubicBezTo>
                        <a:pt x="6" y="18"/>
                        <a:pt x="7" y="18"/>
                        <a:pt x="7" y="18"/>
                      </a:cubicBezTo>
                      <a:cubicBezTo>
                        <a:pt x="8" y="18"/>
                        <a:pt x="9" y="17"/>
                        <a:pt x="10" y="17"/>
                      </a:cubicBezTo>
                      <a:cubicBezTo>
                        <a:pt x="11" y="16"/>
                        <a:pt x="13" y="14"/>
                        <a:pt x="14" y="13"/>
                      </a:cubicBezTo>
                      <a:cubicBezTo>
                        <a:pt x="14" y="12"/>
                        <a:pt x="15" y="12"/>
                        <a:pt x="15" y="11"/>
                      </a:cubicBezTo>
                      <a:cubicBezTo>
                        <a:pt x="16" y="10"/>
                        <a:pt x="16" y="8"/>
                        <a:pt x="16" y="7"/>
                      </a:cubicBezTo>
                      <a:cubicBezTo>
                        <a:pt x="16" y="6"/>
                        <a:pt x="16" y="6"/>
                        <a:pt x="16" y="5"/>
                      </a:cubicBezTo>
                      <a:cubicBezTo>
                        <a:pt x="16" y="4"/>
                        <a:pt x="16" y="4"/>
                        <a:pt x="15" y="3"/>
                      </a:cubicBezTo>
                      <a:cubicBezTo>
                        <a:pt x="15" y="2"/>
                        <a:pt x="14" y="2"/>
                        <a:pt x="13" y="2"/>
                      </a:cubicBezTo>
                      <a:cubicBezTo>
                        <a:pt x="13" y="1"/>
                        <a:pt x="12" y="1"/>
                        <a:pt x="11" y="0"/>
                      </a:cubicBezTo>
                      <a:cubicBezTo>
                        <a:pt x="10" y="0"/>
                        <a:pt x="10" y="0"/>
                        <a:pt x="9" y="0"/>
                      </a:cubicBezTo>
                      <a:cubicBezTo>
                        <a:pt x="8" y="0"/>
                        <a:pt x="8" y="0"/>
                        <a:pt x="7" y="0"/>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grpSp>
          <p:sp>
            <p:nvSpPr>
              <p:cNvPr id="187" name="Freeform 153"/>
              <p:cNvSpPr>
                <a:spLocks noEditPoints="1"/>
              </p:cNvSpPr>
              <p:nvPr>
                <p:custDataLst>
                  <p:tags r:id="rId17"/>
                </p:custDataLst>
              </p:nvPr>
            </p:nvSpPr>
            <p:spPr bwMode="auto">
              <a:xfrm rot="20940000">
                <a:off x="5978" y="3430"/>
                <a:ext cx="173" cy="380"/>
              </a:xfrm>
              <a:custGeom>
                <a:avLst/>
                <a:gdLst>
                  <a:gd name="T0" fmla="*/ 45 w 78"/>
                  <a:gd name="T1" fmla="*/ 3 h 173"/>
                  <a:gd name="T2" fmla="*/ 51 w 78"/>
                  <a:gd name="T3" fmla="*/ 13 h 173"/>
                  <a:gd name="T4" fmla="*/ 56 w 78"/>
                  <a:gd name="T5" fmla="*/ 14 h 173"/>
                  <a:gd name="T6" fmla="*/ 58 w 78"/>
                  <a:gd name="T7" fmla="*/ 8 h 173"/>
                  <a:gd name="T8" fmla="*/ 56 w 78"/>
                  <a:gd name="T9" fmla="*/ 6 h 173"/>
                  <a:gd name="T10" fmla="*/ 53 w 78"/>
                  <a:gd name="T11" fmla="*/ 1 h 173"/>
                  <a:gd name="T12" fmla="*/ 50 w 78"/>
                  <a:gd name="T13" fmla="*/ 0 h 173"/>
                  <a:gd name="T14" fmla="*/ 10 w 78"/>
                  <a:gd name="T15" fmla="*/ 161 h 173"/>
                  <a:gd name="T16" fmla="*/ 2 w 78"/>
                  <a:gd name="T17" fmla="*/ 170 h 173"/>
                  <a:gd name="T18" fmla="*/ 7 w 78"/>
                  <a:gd name="T19" fmla="*/ 172 h 173"/>
                  <a:gd name="T20" fmla="*/ 16 w 78"/>
                  <a:gd name="T21" fmla="*/ 163 h 173"/>
                  <a:gd name="T22" fmla="*/ 12 w 78"/>
                  <a:gd name="T23" fmla="*/ 160 h 173"/>
                  <a:gd name="T24" fmla="*/ 45 w 78"/>
                  <a:gd name="T25" fmla="*/ 142 h 173"/>
                  <a:gd name="T26" fmla="*/ 40 w 78"/>
                  <a:gd name="T27" fmla="*/ 148 h 173"/>
                  <a:gd name="T28" fmla="*/ 43 w 78"/>
                  <a:gd name="T29" fmla="*/ 155 h 173"/>
                  <a:gd name="T30" fmla="*/ 46 w 78"/>
                  <a:gd name="T31" fmla="*/ 153 h 173"/>
                  <a:gd name="T32" fmla="*/ 48 w 78"/>
                  <a:gd name="T33" fmla="*/ 152 h 173"/>
                  <a:gd name="T34" fmla="*/ 53 w 78"/>
                  <a:gd name="T35" fmla="*/ 145 h 173"/>
                  <a:gd name="T36" fmla="*/ 48 w 78"/>
                  <a:gd name="T37" fmla="*/ 141 h 173"/>
                  <a:gd name="T38" fmla="*/ 48 w 78"/>
                  <a:gd name="T39" fmla="*/ 114 h 173"/>
                  <a:gd name="T40" fmla="*/ 43 w 78"/>
                  <a:gd name="T41" fmla="*/ 121 h 173"/>
                  <a:gd name="T42" fmla="*/ 40 w 78"/>
                  <a:gd name="T43" fmla="*/ 124 h 173"/>
                  <a:gd name="T44" fmla="*/ 40 w 78"/>
                  <a:gd name="T45" fmla="*/ 130 h 173"/>
                  <a:gd name="T46" fmla="*/ 46 w 78"/>
                  <a:gd name="T47" fmla="*/ 130 h 173"/>
                  <a:gd name="T48" fmla="*/ 48 w 78"/>
                  <a:gd name="T49" fmla="*/ 128 h 173"/>
                  <a:gd name="T50" fmla="*/ 53 w 78"/>
                  <a:gd name="T51" fmla="*/ 121 h 173"/>
                  <a:gd name="T52" fmla="*/ 52 w 78"/>
                  <a:gd name="T53" fmla="*/ 115 h 173"/>
                  <a:gd name="T54" fmla="*/ 48 w 78"/>
                  <a:gd name="T55" fmla="*/ 114 h 173"/>
                  <a:gd name="T56" fmla="*/ 66 w 78"/>
                  <a:gd name="T57" fmla="*/ 109 h 173"/>
                  <a:gd name="T58" fmla="*/ 65 w 78"/>
                  <a:gd name="T59" fmla="*/ 110 h 173"/>
                  <a:gd name="T60" fmla="*/ 67 w 78"/>
                  <a:gd name="T61" fmla="*/ 115 h 173"/>
                  <a:gd name="T62" fmla="*/ 73 w 78"/>
                  <a:gd name="T63" fmla="*/ 114 h 173"/>
                  <a:gd name="T64" fmla="*/ 72 w 78"/>
                  <a:gd name="T65" fmla="*/ 102 h 173"/>
                  <a:gd name="T66" fmla="*/ 67 w 78"/>
                  <a:gd name="T67" fmla="*/ 105 h 173"/>
                  <a:gd name="T68" fmla="*/ 67 w 78"/>
                  <a:gd name="T69" fmla="*/ 68 h 173"/>
                  <a:gd name="T70" fmla="*/ 66 w 78"/>
                  <a:gd name="T71" fmla="*/ 74 h 173"/>
                  <a:gd name="T72" fmla="*/ 67 w 78"/>
                  <a:gd name="T73" fmla="*/ 77 h 173"/>
                  <a:gd name="T74" fmla="*/ 72 w 78"/>
                  <a:gd name="T75" fmla="*/ 79 h 173"/>
                  <a:gd name="T76" fmla="*/ 75 w 78"/>
                  <a:gd name="T77" fmla="*/ 75 h 173"/>
                  <a:gd name="T78" fmla="*/ 75 w 78"/>
                  <a:gd name="T79" fmla="*/ 73 h 173"/>
                  <a:gd name="T80" fmla="*/ 74 w 78"/>
                  <a:gd name="T81" fmla="*/ 65 h 173"/>
                  <a:gd name="T82" fmla="*/ 68 w 78"/>
                  <a:gd name="T83" fmla="*/ 65 h 173"/>
                  <a:gd name="T84" fmla="*/ 49 w 78"/>
                  <a:gd name="T85" fmla="*/ 48 h 173"/>
                  <a:gd name="T86" fmla="*/ 49 w 78"/>
                  <a:gd name="T87" fmla="*/ 47 h 173"/>
                  <a:gd name="T88" fmla="*/ 51 w 78"/>
                  <a:gd name="T89" fmla="*/ 38 h 173"/>
                  <a:gd name="T90" fmla="*/ 49 w 78"/>
                  <a:gd name="T91" fmla="*/ 47 h 173"/>
                  <a:gd name="T92" fmla="*/ 49 w 78"/>
                  <a:gd name="T93" fmla="*/ 49 h 173"/>
                  <a:gd name="T94" fmla="*/ 52 w 78"/>
                  <a:gd name="T95" fmla="*/ 54 h 173"/>
                  <a:gd name="T96" fmla="*/ 57 w 78"/>
                  <a:gd name="T97" fmla="*/ 51 h 173"/>
                  <a:gd name="T98" fmla="*/ 58 w 78"/>
                  <a:gd name="T99" fmla="*/ 47 h 173"/>
                  <a:gd name="T100" fmla="*/ 58 w 78"/>
                  <a:gd name="T101" fmla="*/ 41 h 173"/>
                  <a:gd name="T102" fmla="*/ 54 w 78"/>
                  <a:gd name="T103" fmla="*/ 37 h 173"/>
                  <a:gd name="T104" fmla="*/ 72 w 78"/>
                  <a:gd name="T105" fmla="*/ 24 h 173"/>
                  <a:gd name="T106" fmla="*/ 69 w 78"/>
                  <a:gd name="T107" fmla="*/ 33 h 173"/>
                  <a:gd name="T108" fmla="*/ 70 w 78"/>
                  <a:gd name="T109" fmla="*/ 38 h 173"/>
                  <a:gd name="T110" fmla="*/ 74 w 78"/>
                  <a:gd name="T111" fmla="*/ 42 h 173"/>
                  <a:gd name="T112" fmla="*/ 78 w 78"/>
                  <a:gd name="T113" fmla="*/ 38 h 173"/>
                  <a:gd name="T114" fmla="*/ 78 w 78"/>
                  <a:gd name="T115" fmla="*/ 35 h 173"/>
                  <a:gd name="T116" fmla="*/ 77 w 78"/>
                  <a:gd name="T117" fmla="*/ 27 h 173"/>
                  <a:gd name="T118" fmla="*/ 72 w 78"/>
                  <a:gd name="T119" fmla="*/ 2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173">
                    <a:moveTo>
                      <a:pt x="47" y="0"/>
                    </a:moveTo>
                    <a:cubicBezTo>
                      <a:pt x="46" y="1"/>
                      <a:pt x="46" y="2"/>
                      <a:pt x="45" y="3"/>
                    </a:cubicBezTo>
                    <a:cubicBezTo>
                      <a:pt x="45" y="4"/>
                      <a:pt x="45" y="5"/>
                      <a:pt x="46" y="6"/>
                    </a:cubicBezTo>
                    <a:cubicBezTo>
                      <a:pt x="47" y="8"/>
                      <a:pt x="49" y="10"/>
                      <a:pt x="51" y="13"/>
                    </a:cubicBezTo>
                    <a:cubicBezTo>
                      <a:pt x="51" y="14"/>
                      <a:pt x="52" y="14"/>
                      <a:pt x="53" y="15"/>
                    </a:cubicBezTo>
                    <a:cubicBezTo>
                      <a:pt x="54" y="15"/>
                      <a:pt x="55" y="15"/>
                      <a:pt x="56" y="14"/>
                    </a:cubicBezTo>
                    <a:cubicBezTo>
                      <a:pt x="57" y="14"/>
                      <a:pt x="58" y="13"/>
                      <a:pt x="58" y="12"/>
                    </a:cubicBezTo>
                    <a:cubicBezTo>
                      <a:pt x="59" y="11"/>
                      <a:pt x="59" y="9"/>
                      <a:pt x="58" y="8"/>
                    </a:cubicBezTo>
                    <a:cubicBezTo>
                      <a:pt x="58" y="8"/>
                      <a:pt x="57" y="7"/>
                      <a:pt x="57" y="7"/>
                    </a:cubicBezTo>
                    <a:cubicBezTo>
                      <a:pt x="57" y="6"/>
                      <a:pt x="57" y="6"/>
                      <a:pt x="56" y="6"/>
                    </a:cubicBezTo>
                    <a:cubicBezTo>
                      <a:pt x="55" y="5"/>
                      <a:pt x="54" y="3"/>
                      <a:pt x="53" y="2"/>
                    </a:cubicBezTo>
                    <a:cubicBezTo>
                      <a:pt x="53" y="1"/>
                      <a:pt x="53" y="1"/>
                      <a:pt x="53" y="1"/>
                    </a:cubicBezTo>
                    <a:cubicBezTo>
                      <a:pt x="52" y="0"/>
                      <a:pt x="51" y="0"/>
                      <a:pt x="51" y="0"/>
                    </a:cubicBezTo>
                    <a:cubicBezTo>
                      <a:pt x="50" y="0"/>
                      <a:pt x="50" y="0"/>
                      <a:pt x="50" y="0"/>
                    </a:cubicBezTo>
                    <a:cubicBezTo>
                      <a:pt x="49" y="0"/>
                      <a:pt x="48" y="0"/>
                      <a:pt x="47" y="0"/>
                    </a:cubicBezTo>
                    <a:close/>
                    <a:moveTo>
                      <a:pt x="10" y="161"/>
                    </a:moveTo>
                    <a:cubicBezTo>
                      <a:pt x="8" y="162"/>
                      <a:pt x="5" y="163"/>
                      <a:pt x="3" y="164"/>
                    </a:cubicBezTo>
                    <a:cubicBezTo>
                      <a:pt x="1" y="166"/>
                      <a:pt x="0" y="168"/>
                      <a:pt x="2" y="170"/>
                    </a:cubicBezTo>
                    <a:cubicBezTo>
                      <a:pt x="2" y="171"/>
                      <a:pt x="3" y="172"/>
                      <a:pt x="4" y="172"/>
                    </a:cubicBezTo>
                    <a:cubicBezTo>
                      <a:pt x="5" y="173"/>
                      <a:pt x="6" y="172"/>
                      <a:pt x="7" y="172"/>
                    </a:cubicBezTo>
                    <a:cubicBezTo>
                      <a:pt x="10" y="171"/>
                      <a:pt x="12" y="170"/>
                      <a:pt x="14" y="169"/>
                    </a:cubicBezTo>
                    <a:cubicBezTo>
                      <a:pt x="16" y="167"/>
                      <a:pt x="17" y="165"/>
                      <a:pt x="16" y="163"/>
                    </a:cubicBezTo>
                    <a:cubicBezTo>
                      <a:pt x="15" y="162"/>
                      <a:pt x="14" y="161"/>
                      <a:pt x="13" y="161"/>
                    </a:cubicBezTo>
                    <a:cubicBezTo>
                      <a:pt x="13" y="161"/>
                      <a:pt x="12" y="160"/>
                      <a:pt x="12" y="160"/>
                    </a:cubicBezTo>
                    <a:cubicBezTo>
                      <a:pt x="11" y="160"/>
                      <a:pt x="10" y="161"/>
                      <a:pt x="10" y="161"/>
                    </a:cubicBezTo>
                    <a:close/>
                    <a:moveTo>
                      <a:pt x="45" y="142"/>
                    </a:moveTo>
                    <a:cubicBezTo>
                      <a:pt x="44" y="144"/>
                      <a:pt x="42" y="146"/>
                      <a:pt x="40" y="147"/>
                    </a:cubicBezTo>
                    <a:cubicBezTo>
                      <a:pt x="40" y="147"/>
                      <a:pt x="40" y="147"/>
                      <a:pt x="40" y="148"/>
                    </a:cubicBezTo>
                    <a:cubicBezTo>
                      <a:pt x="38" y="149"/>
                      <a:pt x="38" y="152"/>
                      <a:pt x="40" y="154"/>
                    </a:cubicBezTo>
                    <a:cubicBezTo>
                      <a:pt x="40" y="154"/>
                      <a:pt x="41" y="155"/>
                      <a:pt x="43" y="155"/>
                    </a:cubicBezTo>
                    <a:cubicBezTo>
                      <a:pt x="44" y="155"/>
                      <a:pt x="45" y="154"/>
                      <a:pt x="46" y="154"/>
                    </a:cubicBezTo>
                    <a:cubicBezTo>
                      <a:pt x="46" y="154"/>
                      <a:pt x="46" y="153"/>
                      <a:pt x="46" y="153"/>
                    </a:cubicBezTo>
                    <a:cubicBezTo>
                      <a:pt x="47" y="153"/>
                      <a:pt x="47" y="153"/>
                      <a:pt x="47" y="152"/>
                    </a:cubicBezTo>
                    <a:cubicBezTo>
                      <a:pt x="48" y="152"/>
                      <a:pt x="48" y="152"/>
                      <a:pt x="48" y="152"/>
                    </a:cubicBezTo>
                    <a:cubicBezTo>
                      <a:pt x="49" y="150"/>
                      <a:pt x="50" y="149"/>
                      <a:pt x="51" y="148"/>
                    </a:cubicBezTo>
                    <a:cubicBezTo>
                      <a:pt x="52" y="147"/>
                      <a:pt x="53" y="146"/>
                      <a:pt x="53" y="145"/>
                    </a:cubicBezTo>
                    <a:cubicBezTo>
                      <a:pt x="53" y="144"/>
                      <a:pt x="52" y="143"/>
                      <a:pt x="51" y="142"/>
                    </a:cubicBezTo>
                    <a:cubicBezTo>
                      <a:pt x="51" y="141"/>
                      <a:pt x="50" y="141"/>
                      <a:pt x="48" y="141"/>
                    </a:cubicBezTo>
                    <a:cubicBezTo>
                      <a:pt x="47" y="141"/>
                      <a:pt x="46" y="141"/>
                      <a:pt x="45" y="142"/>
                    </a:cubicBezTo>
                    <a:close/>
                    <a:moveTo>
                      <a:pt x="48" y="114"/>
                    </a:moveTo>
                    <a:cubicBezTo>
                      <a:pt x="47" y="115"/>
                      <a:pt x="46" y="115"/>
                      <a:pt x="46" y="116"/>
                    </a:cubicBezTo>
                    <a:cubicBezTo>
                      <a:pt x="45" y="118"/>
                      <a:pt x="44" y="119"/>
                      <a:pt x="43" y="121"/>
                    </a:cubicBezTo>
                    <a:cubicBezTo>
                      <a:pt x="43" y="121"/>
                      <a:pt x="42" y="122"/>
                      <a:pt x="41" y="123"/>
                    </a:cubicBezTo>
                    <a:cubicBezTo>
                      <a:pt x="41" y="123"/>
                      <a:pt x="41" y="124"/>
                      <a:pt x="40" y="124"/>
                    </a:cubicBezTo>
                    <a:cubicBezTo>
                      <a:pt x="39" y="125"/>
                      <a:pt x="39" y="126"/>
                      <a:pt x="39" y="127"/>
                    </a:cubicBezTo>
                    <a:cubicBezTo>
                      <a:pt x="39" y="128"/>
                      <a:pt x="39" y="130"/>
                      <a:pt x="40" y="130"/>
                    </a:cubicBezTo>
                    <a:cubicBezTo>
                      <a:pt x="41" y="131"/>
                      <a:pt x="42" y="132"/>
                      <a:pt x="43" y="132"/>
                    </a:cubicBezTo>
                    <a:cubicBezTo>
                      <a:pt x="44" y="132"/>
                      <a:pt x="46" y="131"/>
                      <a:pt x="46" y="130"/>
                    </a:cubicBezTo>
                    <a:cubicBezTo>
                      <a:pt x="47" y="130"/>
                      <a:pt x="47" y="129"/>
                      <a:pt x="48" y="129"/>
                    </a:cubicBezTo>
                    <a:cubicBezTo>
                      <a:pt x="48" y="128"/>
                      <a:pt x="48" y="128"/>
                      <a:pt x="48" y="128"/>
                    </a:cubicBezTo>
                    <a:cubicBezTo>
                      <a:pt x="49" y="128"/>
                      <a:pt x="49" y="128"/>
                      <a:pt x="49" y="127"/>
                    </a:cubicBezTo>
                    <a:cubicBezTo>
                      <a:pt x="50" y="125"/>
                      <a:pt x="52" y="123"/>
                      <a:pt x="53" y="121"/>
                    </a:cubicBezTo>
                    <a:cubicBezTo>
                      <a:pt x="54" y="120"/>
                      <a:pt x="54" y="118"/>
                      <a:pt x="54" y="117"/>
                    </a:cubicBezTo>
                    <a:cubicBezTo>
                      <a:pt x="53" y="116"/>
                      <a:pt x="53" y="115"/>
                      <a:pt x="52" y="115"/>
                    </a:cubicBezTo>
                    <a:cubicBezTo>
                      <a:pt x="51" y="114"/>
                      <a:pt x="50" y="114"/>
                      <a:pt x="50" y="114"/>
                    </a:cubicBezTo>
                    <a:cubicBezTo>
                      <a:pt x="49" y="114"/>
                      <a:pt x="49" y="114"/>
                      <a:pt x="48" y="114"/>
                    </a:cubicBezTo>
                    <a:close/>
                    <a:moveTo>
                      <a:pt x="67" y="105"/>
                    </a:moveTo>
                    <a:cubicBezTo>
                      <a:pt x="67" y="106"/>
                      <a:pt x="66" y="108"/>
                      <a:pt x="66" y="109"/>
                    </a:cubicBezTo>
                    <a:cubicBezTo>
                      <a:pt x="66" y="109"/>
                      <a:pt x="66" y="109"/>
                      <a:pt x="66" y="109"/>
                    </a:cubicBezTo>
                    <a:cubicBezTo>
                      <a:pt x="65" y="110"/>
                      <a:pt x="65" y="110"/>
                      <a:pt x="65" y="110"/>
                    </a:cubicBezTo>
                    <a:cubicBezTo>
                      <a:pt x="65" y="111"/>
                      <a:pt x="65" y="112"/>
                      <a:pt x="65" y="113"/>
                    </a:cubicBezTo>
                    <a:cubicBezTo>
                      <a:pt x="65" y="114"/>
                      <a:pt x="66" y="115"/>
                      <a:pt x="67" y="115"/>
                    </a:cubicBezTo>
                    <a:cubicBezTo>
                      <a:pt x="68" y="116"/>
                      <a:pt x="69" y="116"/>
                      <a:pt x="70" y="116"/>
                    </a:cubicBezTo>
                    <a:cubicBezTo>
                      <a:pt x="71" y="115"/>
                      <a:pt x="73" y="115"/>
                      <a:pt x="73" y="114"/>
                    </a:cubicBezTo>
                    <a:cubicBezTo>
                      <a:pt x="74" y="112"/>
                      <a:pt x="75" y="109"/>
                      <a:pt x="75" y="107"/>
                    </a:cubicBezTo>
                    <a:cubicBezTo>
                      <a:pt x="76" y="105"/>
                      <a:pt x="75" y="103"/>
                      <a:pt x="72" y="102"/>
                    </a:cubicBezTo>
                    <a:cubicBezTo>
                      <a:pt x="72" y="102"/>
                      <a:pt x="72" y="102"/>
                      <a:pt x="71" y="102"/>
                    </a:cubicBezTo>
                    <a:cubicBezTo>
                      <a:pt x="69" y="102"/>
                      <a:pt x="68" y="103"/>
                      <a:pt x="67" y="105"/>
                    </a:cubicBezTo>
                    <a:close/>
                    <a:moveTo>
                      <a:pt x="68" y="65"/>
                    </a:moveTo>
                    <a:cubicBezTo>
                      <a:pt x="67" y="66"/>
                      <a:pt x="67" y="67"/>
                      <a:pt x="67" y="68"/>
                    </a:cubicBezTo>
                    <a:cubicBezTo>
                      <a:pt x="67" y="70"/>
                      <a:pt x="66" y="71"/>
                      <a:pt x="66" y="73"/>
                    </a:cubicBezTo>
                    <a:cubicBezTo>
                      <a:pt x="66" y="73"/>
                      <a:pt x="66" y="73"/>
                      <a:pt x="66" y="74"/>
                    </a:cubicBezTo>
                    <a:cubicBezTo>
                      <a:pt x="66" y="74"/>
                      <a:pt x="66" y="75"/>
                      <a:pt x="66" y="75"/>
                    </a:cubicBezTo>
                    <a:cubicBezTo>
                      <a:pt x="66" y="76"/>
                      <a:pt x="66" y="77"/>
                      <a:pt x="67" y="77"/>
                    </a:cubicBezTo>
                    <a:cubicBezTo>
                      <a:pt x="67" y="78"/>
                      <a:pt x="68" y="79"/>
                      <a:pt x="69" y="79"/>
                    </a:cubicBezTo>
                    <a:cubicBezTo>
                      <a:pt x="70" y="79"/>
                      <a:pt x="71" y="79"/>
                      <a:pt x="72" y="79"/>
                    </a:cubicBezTo>
                    <a:cubicBezTo>
                      <a:pt x="73" y="78"/>
                      <a:pt x="74" y="77"/>
                      <a:pt x="74" y="76"/>
                    </a:cubicBezTo>
                    <a:cubicBezTo>
                      <a:pt x="74" y="76"/>
                      <a:pt x="75" y="75"/>
                      <a:pt x="75" y="75"/>
                    </a:cubicBezTo>
                    <a:cubicBezTo>
                      <a:pt x="75" y="75"/>
                      <a:pt x="75" y="74"/>
                      <a:pt x="75" y="74"/>
                    </a:cubicBezTo>
                    <a:cubicBezTo>
                      <a:pt x="75" y="74"/>
                      <a:pt x="75" y="73"/>
                      <a:pt x="75" y="73"/>
                    </a:cubicBezTo>
                    <a:cubicBezTo>
                      <a:pt x="75" y="71"/>
                      <a:pt x="75" y="70"/>
                      <a:pt x="75" y="68"/>
                    </a:cubicBezTo>
                    <a:cubicBezTo>
                      <a:pt x="75" y="67"/>
                      <a:pt x="75" y="66"/>
                      <a:pt x="74" y="65"/>
                    </a:cubicBezTo>
                    <a:cubicBezTo>
                      <a:pt x="73" y="64"/>
                      <a:pt x="72" y="64"/>
                      <a:pt x="71" y="64"/>
                    </a:cubicBezTo>
                    <a:cubicBezTo>
                      <a:pt x="70" y="64"/>
                      <a:pt x="69" y="64"/>
                      <a:pt x="68" y="65"/>
                    </a:cubicBezTo>
                    <a:close/>
                    <a:moveTo>
                      <a:pt x="49" y="47"/>
                    </a:moveTo>
                    <a:cubicBezTo>
                      <a:pt x="49" y="47"/>
                      <a:pt x="49" y="47"/>
                      <a:pt x="49" y="48"/>
                    </a:cubicBezTo>
                    <a:cubicBezTo>
                      <a:pt x="49" y="48"/>
                      <a:pt x="49" y="48"/>
                      <a:pt x="49" y="48"/>
                    </a:cubicBezTo>
                    <a:cubicBezTo>
                      <a:pt x="49" y="47"/>
                      <a:pt x="49" y="47"/>
                      <a:pt x="49" y="47"/>
                    </a:cubicBezTo>
                    <a:cubicBezTo>
                      <a:pt x="49" y="47"/>
                      <a:pt x="49" y="47"/>
                      <a:pt x="49" y="47"/>
                    </a:cubicBezTo>
                    <a:close/>
                    <a:moveTo>
                      <a:pt x="51" y="38"/>
                    </a:moveTo>
                    <a:cubicBezTo>
                      <a:pt x="50" y="39"/>
                      <a:pt x="50" y="40"/>
                      <a:pt x="50" y="41"/>
                    </a:cubicBezTo>
                    <a:cubicBezTo>
                      <a:pt x="50" y="43"/>
                      <a:pt x="49" y="45"/>
                      <a:pt x="49" y="47"/>
                    </a:cubicBezTo>
                    <a:cubicBezTo>
                      <a:pt x="49" y="47"/>
                      <a:pt x="49" y="48"/>
                      <a:pt x="49" y="48"/>
                    </a:cubicBezTo>
                    <a:cubicBezTo>
                      <a:pt x="49" y="49"/>
                      <a:pt x="49" y="49"/>
                      <a:pt x="49" y="49"/>
                    </a:cubicBezTo>
                    <a:cubicBezTo>
                      <a:pt x="49" y="50"/>
                      <a:pt x="49" y="51"/>
                      <a:pt x="49" y="52"/>
                    </a:cubicBezTo>
                    <a:cubicBezTo>
                      <a:pt x="50" y="53"/>
                      <a:pt x="51" y="53"/>
                      <a:pt x="52" y="54"/>
                    </a:cubicBezTo>
                    <a:cubicBezTo>
                      <a:pt x="53" y="54"/>
                      <a:pt x="54" y="54"/>
                      <a:pt x="55" y="53"/>
                    </a:cubicBezTo>
                    <a:cubicBezTo>
                      <a:pt x="56" y="53"/>
                      <a:pt x="57" y="52"/>
                      <a:pt x="57" y="51"/>
                    </a:cubicBezTo>
                    <a:cubicBezTo>
                      <a:pt x="57" y="50"/>
                      <a:pt x="58" y="49"/>
                      <a:pt x="58" y="48"/>
                    </a:cubicBezTo>
                    <a:cubicBezTo>
                      <a:pt x="58" y="47"/>
                      <a:pt x="58" y="47"/>
                      <a:pt x="58" y="47"/>
                    </a:cubicBezTo>
                    <a:cubicBezTo>
                      <a:pt x="58" y="47"/>
                      <a:pt x="58" y="46"/>
                      <a:pt x="58" y="46"/>
                    </a:cubicBezTo>
                    <a:cubicBezTo>
                      <a:pt x="58" y="45"/>
                      <a:pt x="58" y="43"/>
                      <a:pt x="58" y="41"/>
                    </a:cubicBezTo>
                    <a:cubicBezTo>
                      <a:pt x="58" y="40"/>
                      <a:pt x="58" y="39"/>
                      <a:pt x="57" y="38"/>
                    </a:cubicBezTo>
                    <a:cubicBezTo>
                      <a:pt x="56" y="37"/>
                      <a:pt x="55" y="37"/>
                      <a:pt x="54" y="37"/>
                    </a:cubicBezTo>
                    <a:cubicBezTo>
                      <a:pt x="53" y="37"/>
                      <a:pt x="52" y="37"/>
                      <a:pt x="51" y="38"/>
                    </a:cubicBezTo>
                    <a:close/>
                    <a:moveTo>
                      <a:pt x="72" y="24"/>
                    </a:moveTo>
                    <a:cubicBezTo>
                      <a:pt x="69" y="24"/>
                      <a:pt x="68" y="27"/>
                      <a:pt x="69" y="29"/>
                    </a:cubicBezTo>
                    <a:cubicBezTo>
                      <a:pt x="69" y="30"/>
                      <a:pt x="69" y="31"/>
                      <a:pt x="69" y="33"/>
                    </a:cubicBezTo>
                    <a:cubicBezTo>
                      <a:pt x="69" y="34"/>
                      <a:pt x="70" y="35"/>
                      <a:pt x="70" y="36"/>
                    </a:cubicBezTo>
                    <a:cubicBezTo>
                      <a:pt x="70" y="37"/>
                      <a:pt x="70" y="37"/>
                      <a:pt x="70" y="38"/>
                    </a:cubicBezTo>
                    <a:cubicBezTo>
                      <a:pt x="70" y="39"/>
                      <a:pt x="70" y="40"/>
                      <a:pt x="71" y="41"/>
                    </a:cubicBezTo>
                    <a:cubicBezTo>
                      <a:pt x="72" y="42"/>
                      <a:pt x="73" y="42"/>
                      <a:pt x="74" y="42"/>
                    </a:cubicBezTo>
                    <a:cubicBezTo>
                      <a:pt x="75" y="42"/>
                      <a:pt x="76" y="42"/>
                      <a:pt x="77" y="41"/>
                    </a:cubicBezTo>
                    <a:cubicBezTo>
                      <a:pt x="78" y="40"/>
                      <a:pt x="78" y="39"/>
                      <a:pt x="78" y="38"/>
                    </a:cubicBezTo>
                    <a:cubicBezTo>
                      <a:pt x="78" y="37"/>
                      <a:pt x="78" y="37"/>
                      <a:pt x="78" y="36"/>
                    </a:cubicBezTo>
                    <a:cubicBezTo>
                      <a:pt x="78" y="36"/>
                      <a:pt x="78" y="35"/>
                      <a:pt x="78" y="35"/>
                    </a:cubicBezTo>
                    <a:cubicBezTo>
                      <a:pt x="78" y="35"/>
                      <a:pt x="78" y="34"/>
                      <a:pt x="78" y="34"/>
                    </a:cubicBezTo>
                    <a:cubicBezTo>
                      <a:pt x="78" y="32"/>
                      <a:pt x="78" y="29"/>
                      <a:pt x="77" y="27"/>
                    </a:cubicBezTo>
                    <a:cubicBezTo>
                      <a:pt x="76" y="25"/>
                      <a:pt x="75" y="23"/>
                      <a:pt x="73" y="23"/>
                    </a:cubicBezTo>
                    <a:cubicBezTo>
                      <a:pt x="72" y="23"/>
                      <a:pt x="72" y="24"/>
                      <a:pt x="72" y="24"/>
                    </a:cubicBezTo>
                    <a:close/>
                  </a:path>
                </a:pathLst>
              </a:custGeom>
              <a:solidFill>
                <a:schemeClr val="lt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188" name="文本框 187"/>
              <p:cNvSpPr txBox="1"/>
              <p:nvPr>
                <p:custDataLst>
                  <p:tags r:id="rId18"/>
                </p:custDataLst>
              </p:nvPr>
            </p:nvSpPr>
            <p:spPr>
              <a:xfrm>
                <a:off x="5446" y="3290"/>
                <a:ext cx="740" cy="630"/>
              </a:xfrm>
              <a:prstGeom prst="rect">
                <a:avLst/>
              </a:prstGeom>
              <a:noFill/>
            </p:spPr>
            <p:txBody>
              <a:bodyPr wrap="square" rtlCol="0" anchor="ctr" anchorCtr="0">
                <a:normAutofit fontScale="95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Arial" panose="020B0604020202020204" pitchFamily="34" charset="0"/>
                    <a:sym typeface="思源黑体 Heavy" panose="020B0A00000000000000" pitchFamily="34" charset="-122"/>
                  </a:rPr>
                  <a:t>02</a:t>
                </a:r>
                <a:endParaRPr kumimoji="0" lang="en-US" altLang="zh-CN" sz="2000" b="1"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Arial" panose="020B0604020202020204" pitchFamily="34" charset="0"/>
                  <a:sym typeface="思源黑体 Heavy" panose="020B0A00000000000000" pitchFamily="34" charset="-122"/>
                </a:endParaRPr>
              </a:p>
            </p:txBody>
          </p:sp>
        </p:grpSp>
      </p:grpSp>
      <p:sp>
        <p:nvSpPr>
          <p:cNvPr id="4" name="文本框 3"/>
          <p:cNvSpPr txBox="1"/>
          <p:nvPr>
            <p:custDataLst>
              <p:tags r:id="rId19"/>
            </p:custDataLst>
          </p:nvPr>
        </p:nvSpPr>
        <p:spPr>
          <a:xfrm>
            <a:off x="1231900" y="1195705"/>
            <a:ext cx="9352280" cy="1087755"/>
          </a:xfrm>
          <a:prstGeom prst="rect">
            <a:avLst/>
          </a:prstGeom>
          <a:noFill/>
        </p:spPr>
        <p:txBody>
          <a:bodyPr wrap="none" rtlCol="0">
            <a:spAutoFit/>
          </a:bodyPr>
          <a:lstStyle/>
          <a:p>
            <a:pPr marL="0" marR="0" lvl="0" indent="0" algn="just" defTabSz="914400" rtl="0" eaLnBrk="1" fontAlgn="auto" latinLnBrk="0" hangingPunct="1">
              <a:lnSpc>
                <a:spcPct val="180000"/>
              </a:lnSpc>
              <a:spcBef>
                <a:spcPts val="0"/>
              </a:spcBef>
              <a:spcAft>
                <a:spcPts val="0"/>
              </a:spcAft>
              <a:buClrTx/>
              <a:buSzTx/>
              <a:buFontTx/>
              <a:buNone/>
              <a:defRPr/>
            </a:pPr>
            <a:r>
              <a:rPr kumimoji="0" sz="1800" b="1" i="0" u="none" strike="noStrike" kern="1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建立门诊共济保障机制的目的是为了更好的发挥医保基金使用效率，通过保障方式的转变，</a:t>
            </a:r>
            <a:endParaRPr kumimoji="0" sz="1800" b="1" i="0" u="none" strike="noStrike" kern="1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a:p>
            <a:pPr marL="0" marR="0" lvl="0" indent="0" algn="just" defTabSz="914400" rtl="0" eaLnBrk="1" fontAlgn="auto" latinLnBrk="0" hangingPunct="1">
              <a:lnSpc>
                <a:spcPct val="180000"/>
              </a:lnSpc>
              <a:spcBef>
                <a:spcPts val="0"/>
              </a:spcBef>
              <a:spcAft>
                <a:spcPts val="0"/>
              </a:spcAft>
              <a:buClrTx/>
              <a:buSzTx/>
              <a:buFontTx/>
              <a:buNone/>
              <a:defRPr/>
            </a:pPr>
            <a:r>
              <a:rPr kumimoji="0" sz="1800" b="1" i="0" u="none" strike="noStrike" kern="1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提高普通门诊保障水平。总结概括带来的变化就是“</a:t>
            </a:r>
            <a:r>
              <a:rPr kumimoji="0" sz="1800" b="1" i="0" u="sng" strike="noStrike" kern="100" cap="none" spc="0" normalizeH="0" baseline="0" noProof="0">
                <a:ln>
                  <a:noFill/>
                </a:ln>
                <a:solidFill>
                  <a:srgbClr val="019579"/>
                </a:solidFill>
                <a:effectLst>
                  <a:outerShdw blurRad="38100" dist="38100" dir="2700000" algn="tl">
                    <a:srgbClr val="000000">
                      <a:alpha val="43137"/>
                    </a:srgbClr>
                  </a:outerShdw>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一调一建立、一扩一提高</a:t>
            </a:r>
            <a:r>
              <a:rPr kumimoji="0" sz="1800" b="1" i="0" u="none" strike="noStrike" kern="1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a:t>
            </a:r>
            <a:endParaRPr kumimoji="0" sz="1800" b="1" i="0" u="none" strike="noStrike" kern="1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28" name="矩形 27"/>
          <p:cNvSpPr/>
          <p:nvPr/>
        </p:nvSpPr>
        <p:spPr>
          <a:xfrm>
            <a:off x="2794000" y="20320"/>
            <a:ext cx="7110095" cy="4603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30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思源黑体 CN Normal" panose="020B0400000000000000" charset="-122"/>
                <a:sym typeface="思源黑体 Heavy" panose="020B0A00000000000000" pitchFamily="34" charset="-122"/>
              </a:rPr>
              <a:t>建立职工门诊共济保障机制会带来哪些变化?</a:t>
            </a:r>
            <a:endParaRPr kumimoji="0" lang="zh-CN" altLang="en-US" sz="2400" b="1" i="0" u="none" strike="noStrike" kern="1200" cap="none" spc="30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思源黑体 CN Normal" panose="020B0400000000000000" charset="-122"/>
              <a:sym typeface="思源黑体 Heavy" panose="020B0A00000000000000" pitchFamily="34" charset="-122"/>
            </a:endParaRPr>
          </a:p>
        </p:txBody>
      </p:sp>
      <p:grpSp>
        <p:nvGrpSpPr>
          <p:cNvPr id="5" name="组合 4"/>
          <p:cNvGrpSpPr/>
          <p:nvPr>
            <p:custDataLst>
              <p:tags r:id="rId20"/>
            </p:custDataLst>
          </p:nvPr>
        </p:nvGrpSpPr>
        <p:grpSpPr>
          <a:xfrm>
            <a:off x="1937187" y="4380047"/>
            <a:ext cx="8583285" cy="971404"/>
            <a:chOff x="1698" y="4020"/>
            <a:chExt cx="12927" cy="1463"/>
          </a:xfrm>
        </p:grpSpPr>
        <p:sp>
          <p:nvSpPr>
            <p:cNvPr id="6" name="矩形 5"/>
            <p:cNvSpPr/>
            <p:nvPr>
              <p:custDataLst>
                <p:tags r:id="rId21"/>
              </p:custDataLst>
            </p:nvPr>
          </p:nvSpPr>
          <p:spPr>
            <a:xfrm>
              <a:off x="2485" y="4581"/>
              <a:ext cx="12140" cy="902"/>
            </a:xfrm>
            <a:prstGeom prst="rect">
              <a:avLst/>
            </a:prstGeom>
          </p:spPr>
          <p:txBody>
            <a:bodyPr vert="horz" wrap="square" lIns="91440" tIns="45720" rIns="91440" bIns="45720" rtlCol="0" anchor="t" anchorCtr="0">
              <a:noAutofit/>
            </a:bodyPr>
            <a:p>
              <a:pPr marL="0" marR="0" lvl="0" indent="0" algn="just" defTabSz="914400" rtl="0" eaLnBrk="1" fontAlgn="auto" latinLnBrk="0" hangingPunct="1">
                <a:lnSpc>
                  <a:spcPct val="110000"/>
                </a:lnSpc>
                <a:spcBef>
                  <a:spcPts val="0"/>
                </a:spcBef>
                <a:spcAft>
                  <a:spcPts val="0"/>
                </a:spcAft>
                <a:buClrTx/>
                <a:buSzTx/>
                <a:buFontTx/>
                <a:buNone/>
                <a:defRPr/>
              </a:pPr>
              <a:r>
                <a:rPr kumimoji="0" lang="zh-CN" altLang="en-US" sz="14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根据我市门诊就医情况和基金承受能力,逐步扩大由统筹基金支付的门诊特病病种范围,将部分治疗周期长、对健康损害大、费用负担重的疾病门诊费用纳入共济保障。</a:t>
              </a:r>
              <a:endParaRPr kumimoji="0" lang="zh-CN" altLang="en-US" sz="14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7" name="文本框 6"/>
            <p:cNvSpPr txBox="1"/>
            <p:nvPr>
              <p:custDataLst>
                <p:tags r:id="rId22"/>
              </p:custDataLst>
            </p:nvPr>
          </p:nvSpPr>
          <p:spPr>
            <a:xfrm>
              <a:off x="2485" y="4020"/>
              <a:ext cx="5293" cy="543"/>
            </a:xfrm>
            <a:prstGeom prst="rect">
              <a:avLst/>
            </a:prstGeom>
            <a:noFill/>
          </p:spPr>
          <p:txBody>
            <a:bodyPr vert="horz" wrap="square" lIns="91440" tIns="45720" rIns="91440" bIns="45720" rtlCol="0" anchor="t" anchorCtr="0">
              <a:noAutofit/>
            </a:bodyPr>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600" b="1" i="0" u="none" strike="noStrike" kern="1200" cap="none" spc="15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一扩</a:t>
              </a:r>
              <a:endParaRPr kumimoji="0" lang="zh-CN" altLang="en-US" sz="1600" b="1" i="0" u="none" strike="noStrike" kern="1200" cap="none" spc="15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grpSp>
          <p:nvGrpSpPr>
            <p:cNvPr id="8" name="组合 7"/>
            <p:cNvGrpSpPr/>
            <p:nvPr>
              <p:custDataLst>
                <p:tags r:id="rId23"/>
              </p:custDataLst>
            </p:nvPr>
          </p:nvGrpSpPr>
          <p:grpSpPr>
            <a:xfrm>
              <a:off x="1698" y="4064"/>
              <a:ext cx="740" cy="684"/>
              <a:chOff x="5492" y="3263"/>
              <a:chExt cx="740" cy="684"/>
            </a:xfrm>
          </p:grpSpPr>
          <p:sp>
            <p:nvSpPr>
              <p:cNvPr id="10" name="Freeform 150"/>
              <p:cNvSpPr>
                <a:spLocks noEditPoints="1"/>
              </p:cNvSpPr>
              <p:nvPr>
                <p:custDataLst>
                  <p:tags r:id="rId24"/>
                </p:custDataLst>
              </p:nvPr>
            </p:nvSpPr>
            <p:spPr bwMode="auto">
              <a:xfrm rot="20940000">
                <a:off x="5560" y="3263"/>
                <a:ext cx="617" cy="684"/>
              </a:xfrm>
              <a:custGeom>
                <a:avLst/>
                <a:gdLst>
                  <a:gd name="T0" fmla="*/ 12 w 207"/>
                  <a:gd name="T1" fmla="*/ 102 h 229"/>
                  <a:gd name="T2" fmla="*/ 12 w 207"/>
                  <a:gd name="T3" fmla="*/ 103 h 229"/>
                  <a:gd name="T4" fmla="*/ 12 w 207"/>
                  <a:gd name="T5" fmla="*/ 102 h 229"/>
                  <a:gd name="T6" fmla="*/ 172 w 207"/>
                  <a:gd name="T7" fmla="*/ 39 h 229"/>
                  <a:gd name="T8" fmla="*/ 172 w 207"/>
                  <a:gd name="T9" fmla="*/ 39 h 229"/>
                  <a:gd name="T10" fmla="*/ 172 w 207"/>
                  <a:gd name="T11" fmla="*/ 40 h 229"/>
                  <a:gd name="T12" fmla="*/ 172 w 207"/>
                  <a:gd name="T13" fmla="*/ 39 h 229"/>
                  <a:gd name="T14" fmla="*/ 93 w 207"/>
                  <a:gd name="T15" fmla="*/ 1 h 229"/>
                  <a:gd name="T16" fmla="*/ 70 w 207"/>
                  <a:gd name="T17" fmla="*/ 7 h 229"/>
                  <a:gd name="T18" fmla="*/ 57 w 207"/>
                  <a:gd name="T19" fmla="*/ 14 h 229"/>
                  <a:gd name="T20" fmla="*/ 44 w 207"/>
                  <a:gd name="T21" fmla="*/ 22 h 229"/>
                  <a:gd name="T22" fmla="*/ 24 w 207"/>
                  <a:gd name="T23" fmla="*/ 44 h 229"/>
                  <a:gd name="T24" fmla="*/ 10 w 207"/>
                  <a:gd name="T25" fmla="*/ 71 h 229"/>
                  <a:gd name="T26" fmla="*/ 6 w 207"/>
                  <a:gd name="T27" fmla="*/ 85 h 229"/>
                  <a:gd name="T28" fmla="*/ 3 w 207"/>
                  <a:gd name="T29" fmla="*/ 100 h 229"/>
                  <a:gd name="T30" fmla="*/ 6 w 207"/>
                  <a:gd name="T31" fmla="*/ 162 h 229"/>
                  <a:gd name="T32" fmla="*/ 18 w 207"/>
                  <a:gd name="T33" fmla="*/ 189 h 229"/>
                  <a:gd name="T34" fmla="*/ 28 w 207"/>
                  <a:gd name="T35" fmla="*/ 201 h 229"/>
                  <a:gd name="T36" fmla="*/ 41 w 207"/>
                  <a:gd name="T37" fmla="*/ 212 h 229"/>
                  <a:gd name="T38" fmla="*/ 69 w 207"/>
                  <a:gd name="T39" fmla="*/ 225 h 229"/>
                  <a:gd name="T40" fmla="*/ 86 w 207"/>
                  <a:gd name="T41" fmla="*/ 228 h 229"/>
                  <a:gd name="T42" fmla="*/ 102 w 207"/>
                  <a:gd name="T43" fmla="*/ 229 h 229"/>
                  <a:gd name="T44" fmla="*/ 133 w 207"/>
                  <a:gd name="T45" fmla="*/ 224 h 229"/>
                  <a:gd name="T46" fmla="*/ 160 w 207"/>
                  <a:gd name="T47" fmla="*/ 210 h 229"/>
                  <a:gd name="T48" fmla="*/ 195 w 207"/>
                  <a:gd name="T49" fmla="*/ 165 h 229"/>
                  <a:gd name="T50" fmla="*/ 207 w 207"/>
                  <a:gd name="T51" fmla="*/ 108 h 229"/>
                  <a:gd name="T52" fmla="*/ 204 w 207"/>
                  <a:gd name="T53" fmla="*/ 80 h 229"/>
                  <a:gd name="T54" fmla="*/ 193 w 207"/>
                  <a:gd name="T55" fmla="*/ 53 h 229"/>
                  <a:gd name="T56" fmla="*/ 173 w 207"/>
                  <a:gd name="T57" fmla="*/ 28 h 229"/>
                  <a:gd name="T58" fmla="*/ 160 w 207"/>
                  <a:gd name="T59" fmla="*/ 18 h 229"/>
                  <a:gd name="T60" fmla="*/ 155 w 207"/>
                  <a:gd name="T61" fmla="*/ 13 h 229"/>
                  <a:gd name="T62" fmla="*/ 142 w 207"/>
                  <a:gd name="T63" fmla="*/ 7 h 229"/>
                  <a:gd name="T64" fmla="*/ 129 w 207"/>
                  <a:gd name="T65" fmla="*/ 3 h 229"/>
                  <a:gd name="T66" fmla="*/ 116 w 207"/>
                  <a:gd name="T67" fmla="*/ 0 h 229"/>
                  <a:gd name="T68" fmla="*/ 107 w 207"/>
                  <a:gd name="T69" fmla="*/ 0 h 229"/>
                  <a:gd name="T70" fmla="*/ 93 w 207"/>
                  <a:gd name="T71"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29">
                    <a:moveTo>
                      <a:pt x="12" y="102"/>
                    </a:moveTo>
                    <a:cubicBezTo>
                      <a:pt x="12" y="103"/>
                      <a:pt x="12" y="103"/>
                      <a:pt x="12" y="103"/>
                    </a:cubicBezTo>
                    <a:cubicBezTo>
                      <a:pt x="12" y="103"/>
                      <a:pt x="12" y="103"/>
                      <a:pt x="12" y="102"/>
                    </a:cubicBezTo>
                    <a:close/>
                    <a:moveTo>
                      <a:pt x="172" y="39"/>
                    </a:moveTo>
                    <a:cubicBezTo>
                      <a:pt x="172" y="39"/>
                      <a:pt x="172" y="39"/>
                      <a:pt x="172" y="39"/>
                    </a:cubicBezTo>
                    <a:cubicBezTo>
                      <a:pt x="172" y="39"/>
                      <a:pt x="172" y="40"/>
                      <a:pt x="172" y="40"/>
                    </a:cubicBezTo>
                    <a:cubicBezTo>
                      <a:pt x="172" y="40"/>
                      <a:pt x="172" y="39"/>
                      <a:pt x="172" y="39"/>
                    </a:cubicBezTo>
                    <a:close/>
                    <a:moveTo>
                      <a:pt x="93" y="1"/>
                    </a:moveTo>
                    <a:cubicBezTo>
                      <a:pt x="85" y="2"/>
                      <a:pt x="78" y="4"/>
                      <a:pt x="70" y="7"/>
                    </a:cubicBezTo>
                    <a:cubicBezTo>
                      <a:pt x="66" y="9"/>
                      <a:pt x="61" y="11"/>
                      <a:pt x="57" y="14"/>
                    </a:cubicBezTo>
                    <a:cubicBezTo>
                      <a:pt x="52" y="16"/>
                      <a:pt x="48" y="19"/>
                      <a:pt x="44" y="22"/>
                    </a:cubicBezTo>
                    <a:cubicBezTo>
                      <a:pt x="37" y="28"/>
                      <a:pt x="30" y="36"/>
                      <a:pt x="24" y="44"/>
                    </a:cubicBezTo>
                    <a:cubicBezTo>
                      <a:pt x="18" y="52"/>
                      <a:pt x="14" y="61"/>
                      <a:pt x="10" y="71"/>
                    </a:cubicBezTo>
                    <a:cubicBezTo>
                      <a:pt x="8" y="75"/>
                      <a:pt x="7" y="80"/>
                      <a:pt x="6" y="85"/>
                    </a:cubicBezTo>
                    <a:cubicBezTo>
                      <a:pt x="5" y="90"/>
                      <a:pt x="4" y="95"/>
                      <a:pt x="3" y="100"/>
                    </a:cubicBezTo>
                    <a:cubicBezTo>
                      <a:pt x="1" y="121"/>
                      <a:pt x="0" y="142"/>
                      <a:pt x="6" y="162"/>
                    </a:cubicBezTo>
                    <a:cubicBezTo>
                      <a:pt x="8" y="172"/>
                      <a:pt x="12" y="181"/>
                      <a:pt x="18" y="189"/>
                    </a:cubicBezTo>
                    <a:cubicBezTo>
                      <a:pt x="21" y="194"/>
                      <a:pt x="24" y="198"/>
                      <a:pt x="28" y="201"/>
                    </a:cubicBezTo>
                    <a:cubicBezTo>
                      <a:pt x="32" y="205"/>
                      <a:pt x="36" y="209"/>
                      <a:pt x="41" y="212"/>
                    </a:cubicBezTo>
                    <a:cubicBezTo>
                      <a:pt x="49" y="218"/>
                      <a:pt x="59" y="223"/>
                      <a:pt x="69" y="225"/>
                    </a:cubicBezTo>
                    <a:cubicBezTo>
                      <a:pt x="75" y="227"/>
                      <a:pt x="80" y="228"/>
                      <a:pt x="86" y="228"/>
                    </a:cubicBezTo>
                    <a:cubicBezTo>
                      <a:pt x="91" y="229"/>
                      <a:pt x="96" y="229"/>
                      <a:pt x="102" y="229"/>
                    </a:cubicBezTo>
                    <a:cubicBezTo>
                      <a:pt x="112" y="229"/>
                      <a:pt x="123" y="227"/>
                      <a:pt x="133" y="224"/>
                    </a:cubicBezTo>
                    <a:cubicBezTo>
                      <a:pt x="143" y="221"/>
                      <a:pt x="152" y="216"/>
                      <a:pt x="160" y="210"/>
                    </a:cubicBezTo>
                    <a:cubicBezTo>
                      <a:pt x="175" y="198"/>
                      <a:pt x="187" y="183"/>
                      <a:pt x="195" y="165"/>
                    </a:cubicBezTo>
                    <a:cubicBezTo>
                      <a:pt x="203" y="147"/>
                      <a:pt x="207" y="128"/>
                      <a:pt x="207" y="108"/>
                    </a:cubicBezTo>
                    <a:cubicBezTo>
                      <a:pt x="207" y="99"/>
                      <a:pt x="206" y="89"/>
                      <a:pt x="204" y="80"/>
                    </a:cubicBezTo>
                    <a:cubicBezTo>
                      <a:pt x="201" y="71"/>
                      <a:pt x="197" y="62"/>
                      <a:pt x="193" y="53"/>
                    </a:cubicBezTo>
                    <a:cubicBezTo>
                      <a:pt x="187" y="44"/>
                      <a:pt x="181" y="36"/>
                      <a:pt x="173" y="28"/>
                    </a:cubicBezTo>
                    <a:cubicBezTo>
                      <a:pt x="169" y="24"/>
                      <a:pt x="165" y="21"/>
                      <a:pt x="160" y="18"/>
                    </a:cubicBezTo>
                    <a:cubicBezTo>
                      <a:pt x="158" y="16"/>
                      <a:pt x="157" y="15"/>
                      <a:pt x="155" y="13"/>
                    </a:cubicBezTo>
                    <a:cubicBezTo>
                      <a:pt x="151" y="10"/>
                      <a:pt x="146" y="8"/>
                      <a:pt x="142" y="7"/>
                    </a:cubicBezTo>
                    <a:cubicBezTo>
                      <a:pt x="138" y="5"/>
                      <a:pt x="134" y="4"/>
                      <a:pt x="129" y="3"/>
                    </a:cubicBezTo>
                    <a:cubicBezTo>
                      <a:pt x="125" y="2"/>
                      <a:pt x="121" y="1"/>
                      <a:pt x="116" y="0"/>
                    </a:cubicBezTo>
                    <a:cubicBezTo>
                      <a:pt x="113" y="0"/>
                      <a:pt x="110" y="0"/>
                      <a:pt x="107" y="0"/>
                    </a:cubicBezTo>
                    <a:cubicBezTo>
                      <a:pt x="102" y="0"/>
                      <a:pt x="98" y="0"/>
                      <a:pt x="9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grpSp>
            <p:nvGrpSpPr>
              <p:cNvPr id="11" name="组合 10"/>
              <p:cNvGrpSpPr/>
              <p:nvPr/>
            </p:nvGrpSpPr>
            <p:grpSpPr>
              <a:xfrm rot="20940000">
                <a:off x="5629" y="3354"/>
                <a:ext cx="138" cy="139"/>
                <a:chOff x="5647" y="3286"/>
                <a:chExt cx="126" cy="161"/>
              </a:xfrm>
              <a:solidFill>
                <a:schemeClr val="bg1">
                  <a:alpha val="20000"/>
                </a:schemeClr>
              </a:solidFill>
            </p:grpSpPr>
            <p:sp>
              <p:nvSpPr>
                <p:cNvPr id="12" name="Freeform 151"/>
                <p:cNvSpPr/>
                <p:nvPr>
                  <p:custDataLst>
                    <p:tags r:id="rId25"/>
                  </p:custDataLst>
                </p:nvPr>
              </p:nvSpPr>
              <p:spPr bwMode="auto">
                <a:xfrm>
                  <a:off x="5675" y="3286"/>
                  <a:ext cx="99" cy="95"/>
                </a:xfrm>
                <a:custGeom>
                  <a:avLst/>
                  <a:gdLst>
                    <a:gd name="T0" fmla="*/ 25 w 38"/>
                    <a:gd name="T1" fmla="*/ 0 h 36"/>
                    <a:gd name="T2" fmla="*/ 22 w 38"/>
                    <a:gd name="T3" fmla="*/ 1 h 36"/>
                    <a:gd name="T4" fmla="*/ 19 w 38"/>
                    <a:gd name="T5" fmla="*/ 1 h 36"/>
                    <a:gd name="T6" fmla="*/ 7 w 38"/>
                    <a:gd name="T7" fmla="*/ 9 h 36"/>
                    <a:gd name="T8" fmla="*/ 3 w 38"/>
                    <a:gd name="T9" fmla="*/ 15 h 36"/>
                    <a:gd name="T10" fmla="*/ 1 w 38"/>
                    <a:gd name="T11" fmla="*/ 21 h 36"/>
                    <a:gd name="T12" fmla="*/ 1 w 38"/>
                    <a:gd name="T13" fmla="*/ 28 h 36"/>
                    <a:gd name="T14" fmla="*/ 5 w 38"/>
                    <a:gd name="T15" fmla="*/ 34 h 36"/>
                    <a:gd name="T16" fmla="*/ 10 w 38"/>
                    <a:gd name="T17" fmla="*/ 36 h 36"/>
                    <a:gd name="T18" fmla="*/ 13 w 38"/>
                    <a:gd name="T19" fmla="*/ 36 h 36"/>
                    <a:gd name="T20" fmla="*/ 17 w 38"/>
                    <a:gd name="T21" fmla="*/ 36 h 36"/>
                    <a:gd name="T22" fmla="*/ 22 w 38"/>
                    <a:gd name="T23" fmla="*/ 33 h 36"/>
                    <a:gd name="T24" fmla="*/ 28 w 38"/>
                    <a:gd name="T25" fmla="*/ 29 h 36"/>
                    <a:gd name="T26" fmla="*/ 35 w 38"/>
                    <a:gd name="T27" fmla="*/ 21 h 36"/>
                    <a:gd name="T28" fmla="*/ 36 w 38"/>
                    <a:gd name="T29" fmla="*/ 18 h 36"/>
                    <a:gd name="T30" fmla="*/ 37 w 38"/>
                    <a:gd name="T31" fmla="*/ 16 h 36"/>
                    <a:gd name="T32" fmla="*/ 37 w 38"/>
                    <a:gd name="T33" fmla="*/ 7 h 36"/>
                    <a:gd name="T34" fmla="*/ 35 w 38"/>
                    <a:gd name="T35" fmla="*/ 3 h 36"/>
                    <a:gd name="T36" fmla="*/ 30 w 38"/>
                    <a:gd name="T37" fmla="*/ 1 h 36"/>
                    <a:gd name="T38" fmla="*/ 28 w 38"/>
                    <a:gd name="T39" fmla="*/ 0 h 36"/>
                    <a:gd name="T40" fmla="*/ 26 w 38"/>
                    <a:gd name="T41" fmla="*/ 0 h 36"/>
                    <a:gd name="T42" fmla="*/ 25 w 38"/>
                    <a:gd name="T4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36">
                      <a:moveTo>
                        <a:pt x="25" y="0"/>
                      </a:moveTo>
                      <a:cubicBezTo>
                        <a:pt x="24" y="0"/>
                        <a:pt x="23" y="0"/>
                        <a:pt x="22" y="1"/>
                      </a:cubicBezTo>
                      <a:cubicBezTo>
                        <a:pt x="21" y="1"/>
                        <a:pt x="20" y="1"/>
                        <a:pt x="19" y="1"/>
                      </a:cubicBezTo>
                      <a:cubicBezTo>
                        <a:pt x="14" y="3"/>
                        <a:pt x="11" y="6"/>
                        <a:pt x="7" y="9"/>
                      </a:cubicBezTo>
                      <a:cubicBezTo>
                        <a:pt x="6" y="11"/>
                        <a:pt x="4" y="13"/>
                        <a:pt x="3" y="15"/>
                      </a:cubicBezTo>
                      <a:cubicBezTo>
                        <a:pt x="2" y="17"/>
                        <a:pt x="1" y="19"/>
                        <a:pt x="1" y="21"/>
                      </a:cubicBezTo>
                      <a:cubicBezTo>
                        <a:pt x="0" y="23"/>
                        <a:pt x="0" y="26"/>
                        <a:pt x="1" y="28"/>
                      </a:cubicBezTo>
                      <a:cubicBezTo>
                        <a:pt x="2" y="30"/>
                        <a:pt x="3" y="32"/>
                        <a:pt x="5" y="34"/>
                      </a:cubicBezTo>
                      <a:cubicBezTo>
                        <a:pt x="6" y="35"/>
                        <a:pt x="8" y="36"/>
                        <a:pt x="10" y="36"/>
                      </a:cubicBezTo>
                      <a:cubicBezTo>
                        <a:pt x="11" y="36"/>
                        <a:pt x="12" y="36"/>
                        <a:pt x="13" y="36"/>
                      </a:cubicBezTo>
                      <a:cubicBezTo>
                        <a:pt x="14" y="36"/>
                        <a:pt x="16" y="36"/>
                        <a:pt x="17" y="36"/>
                      </a:cubicBezTo>
                      <a:cubicBezTo>
                        <a:pt x="19" y="35"/>
                        <a:pt x="21" y="34"/>
                        <a:pt x="22" y="33"/>
                      </a:cubicBezTo>
                      <a:cubicBezTo>
                        <a:pt x="24" y="32"/>
                        <a:pt x="26" y="31"/>
                        <a:pt x="28" y="29"/>
                      </a:cubicBezTo>
                      <a:cubicBezTo>
                        <a:pt x="31" y="27"/>
                        <a:pt x="34" y="24"/>
                        <a:pt x="35" y="21"/>
                      </a:cubicBezTo>
                      <a:cubicBezTo>
                        <a:pt x="35" y="20"/>
                        <a:pt x="36" y="19"/>
                        <a:pt x="36" y="18"/>
                      </a:cubicBezTo>
                      <a:cubicBezTo>
                        <a:pt x="36" y="17"/>
                        <a:pt x="37" y="16"/>
                        <a:pt x="37" y="16"/>
                      </a:cubicBezTo>
                      <a:cubicBezTo>
                        <a:pt x="38" y="13"/>
                        <a:pt x="38" y="10"/>
                        <a:pt x="37" y="7"/>
                      </a:cubicBezTo>
                      <a:cubicBezTo>
                        <a:pt x="37" y="6"/>
                        <a:pt x="36" y="4"/>
                        <a:pt x="35" y="3"/>
                      </a:cubicBezTo>
                      <a:cubicBezTo>
                        <a:pt x="34" y="2"/>
                        <a:pt x="32" y="1"/>
                        <a:pt x="30" y="1"/>
                      </a:cubicBezTo>
                      <a:cubicBezTo>
                        <a:pt x="30" y="0"/>
                        <a:pt x="29" y="0"/>
                        <a:pt x="28" y="0"/>
                      </a:cubicBezTo>
                      <a:cubicBezTo>
                        <a:pt x="27" y="0"/>
                        <a:pt x="27" y="0"/>
                        <a:pt x="26" y="0"/>
                      </a:cubicBezTo>
                      <a:cubicBezTo>
                        <a:pt x="26" y="0"/>
                        <a:pt x="26" y="0"/>
                        <a:pt x="25" y="0"/>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17" name="Freeform 152"/>
                <p:cNvSpPr/>
                <p:nvPr>
                  <p:custDataLst>
                    <p:tags r:id="rId26"/>
                  </p:custDataLst>
                </p:nvPr>
              </p:nvSpPr>
              <p:spPr bwMode="auto">
                <a:xfrm>
                  <a:off x="5647" y="3401"/>
                  <a:ext cx="41" cy="46"/>
                </a:xfrm>
                <a:custGeom>
                  <a:avLst/>
                  <a:gdLst>
                    <a:gd name="T0" fmla="*/ 7 w 16"/>
                    <a:gd name="T1" fmla="*/ 0 h 18"/>
                    <a:gd name="T2" fmla="*/ 6 w 16"/>
                    <a:gd name="T3" fmla="*/ 1 h 18"/>
                    <a:gd name="T4" fmla="*/ 5 w 16"/>
                    <a:gd name="T5" fmla="*/ 1 h 18"/>
                    <a:gd name="T6" fmla="*/ 2 w 16"/>
                    <a:gd name="T7" fmla="*/ 4 h 18"/>
                    <a:gd name="T8" fmla="*/ 1 w 16"/>
                    <a:gd name="T9" fmla="*/ 7 h 18"/>
                    <a:gd name="T10" fmla="*/ 0 w 16"/>
                    <a:gd name="T11" fmla="*/ 9 h 18"/>
                    <a:gd name="T12" fmla="*/ 0 w 16"/>
                    <a:gd name="T13" fmla="*/ 15 h 18"/>
                    <a:gd name="T14" fmla="*/ 3 w 16"/>
                    <a:gd name="T15" fmla="*/ 18 h 18"/>
                    <a:gd name="T16" fmla="*/ 5 w 16"/>
                    <a:gd name="T17" fmla="*/ 18 h 18"/>
                    <a:gd name="T18" fmla="*/ 7 w 16"/>
                    <a:gd name="T19" fmla="*/ 18 h 18"/>
                    <a:gd name="T20" fmla="*/ 10 w 16"/>
                    <a:gd name="T21" fmla="*/ 17 h 18"/>
                    <a:gd name="T22" fmla="*/ 14 w 16"/>
                    <a:gd name="T23" fmla="*/ 13 h 18"/>
                    <a:gd name="T24" fmla="*/ 15 w 16"/>
                    <a:gd name="T25" fmla="*/ 11 h 18"/>
                    <a:gd name="T26" fmla="*/ 16 w 16"/>
                    <a:gd name="T27" fmla="*/ 7 h 18"/>
                    <a:gd name="T28" fmla="*/ 16 w 16"/>
                    <a:gd name="T29" fmla="*/ 5 h 18"/>
                    <a:gd name="T30" fmla="*/ 15 w 16"/>
                    <a:gd name="T31" fmla="*/ 3 h 18"/>
                    <a:gd name="T32" fmla="*/ 13 w 16"/>
                    <a:gd name="T33" fmla="*/ 2 h 18"/>
                    <a:gd name="T34" fmla="*/ 11 w 16"/>
                    <a:gd name="T35" fmla="*/ 0 h 18"/>
                    <a:gd name="T36" fmla="*/ 9 w 16"/>
                    <a:gd name="T37" fmla="*/ 0 h 18"/>
                    <a:gd name="T38" fmla="*/ 7 w 16"/>
                    <a:gd name="T3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18">
                      <a:moveTo>
                        <a:pt x="7" y="0"/>
                      </a:moveTo>
                      <a:cubicBezTo>
                        <a:pt x="7" y="0"/>
                        <a:pt x="7" y="0"/>
                        <a:pt x="6" y="1"/>
                      </a:cubicBezTo>
                      <a:cubicBezTo>
                        <a:pt x="6" y="1"/>
                        <a:pt x="5" y="1"/>
                        <a:pt x="5" y="1"/>
                      </a:cubicBezTo>
                      <a:cubicBezTo>
                        <a:pt x="4" y="2"/>
                        <a:pt x="3" y="3"/>
                        <a:pt x="2" y="4"/>
                      </a:cubicBezTo>
                      <a:cubicBezTo>
                        <a:pt x="2" y="5"/>
                        <a:pt x="1" y="6"/>
                        <a:pt x="1" y="7"/>
                      </a:cubicBezTo>
                      <a:cubicBezTo>
                        <a:pt x="1" y="7"/>
                        <a:pt x="0" y="8"/>
                        <a:pt x="0" y="9"/>
                      </a:cubicBezTo>
                      <a:cubicBezTo>
                        <a:pt x="0" y="11"/>
                        <a:pt x="0" y="13"/>
                        <a:pt x="0" y="15"/>
                      </a:cubicBezTo>
                      <a:cubicBezTo>
                        <a:pt x="0" y="16"/>
                        <a:pt x="2" y="18"/>
                        <a:pt x="3" y="18"/>
                      </a:cubicBezTo>
                      <a:cubicBezTo>
                        <a:pt x="4" y="18"/>
                        <a:pt x="5" y="18"/>
                        <a:pt x="5" y="18"/>
                      </a:cubicBezTo>
                      <a:cubicBezTo>
                        <a:pt x="6" y="18"/>
                        <a:pt x="7" y="18"/>
                        <a:pt x="7" y="18"/>
                      </a:cubicBezTo>
                      <a:cubicBezTo>
                        <a:pt x="8" y="18"/>
                        <a:pt x="9" y="17"/>
                        <a:pt x="10" y="17"/>
                      </a:cubicBezTo>
                      <a:cubicBezTo>
                        <a:pt x="11" y="16"/>
                        <a:pt x="13" y="14"/>
                        <a:pt x="14" y="13"/>
                      </a:cubicBezTo>
                      <a:cubicBezTo>
                        <a:pt x="14" y="12"/>
                        <a:pt x="15" y="12"/>
                        <a:pt x="15" y="11"/>
                      </a:cubicBezTo>
                      <a:cubicBezTo>
                        <a:pt x="16" y="10"/>
                        <a:pt x="16" y="8"/>
                        <a:pt x="16" y="7"/>
                      </a:cubicBezTo>
                      <a:cubicBezTo>
                        <a:pt x="16" y="6"/>
                        <a:pt x="16" y="6"/>
                        <a:pt x="16" y="5"/>
                      </a:cubicBezTo>
                      <a:cubicBezTo>
                        <a:pt x="16" y="4"/>
                        <a:pt x="16" y="4"/>
                        <a:pt x="15" y="3"/>
                      </a:cubicBezTo>
                      <a:cubicBezTo>
                        <a:pt x="15" y="2"/>
                        <a:pt x="14" y="2"/>
                        <a:pt x="13" y="2"/>
                      </a:cubicBezTo>
                      <a:cubicBezTo>
                        <a:pt x="13" y="1"/>
                        <a:pt x="12" y="1"/>
                        <a:pt x="11" y="0"/>
                      </a:cubicBezTo>
                      <a:cubicBezTo>
                        <a:pt x="10" y="0"/>
                        <a:pt x="10" y="0"/>
                        <a:pt x="9" y="0"/>
                      </a:cubicBezTo>
                      <a:cubicBezTo>
                        <a:pt x="8" y="0"/>
                        <a:pt x="8" y="0"/>
                        <a:pt x="7" y="0"/>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grpSp>
          <p:sp>
            <p:nvSpPr>
              <p:cNvPr id="18" name="Freeform 153"/>
              <p:cNvSpPr>
                <a:spLocks noEditPoints="1"/>
              </p:cNvSpPr>
              <p:nvPr>
                <p:custDataLst>
                  <p:tags r:id="rId27"/>
                </p:custDataLst>
              </p:nvPr>
            </p:nvSpPr>
            <p:spPr bwMode="auto">
              <a:xfrm rot="20940000">
                <a:off x="5978" y="3430"/>
                <a:ext cx="173" cy="380"/>
              </a:xfrm>
              <a:custGeom>
                <a:avLst/>
                <a:gdLst>
                  <a:gd name="T0" fmla="*/ 45 w 78"/>
                  <a:gd name="T1" fmla="*/ 3 h 173"/>
                  <a:gd name="T2" fmla="*/ 51 w 78"/>
                  <a:gd name="T3" fmla="*/ 13 h 173"/>
                  <a:gd name="T4" fmla="*/ 56 w 78"/>
                  <a:gd name="T5" fmla="*/ 14 h 173"/>
                  <a:gd name="T6" fmla="*/ 58 w 78"/>
                  <a:gd name="T7" fmla="*/ 8 h 173"/>
                  <a:gd name="T8" fmla="*/ 56 w 78"/>
                  <a:gd name="T9" fmla="*/ 6 h 173"/>
                  <a:gd name="T10" fmla="*/ 53 w 78"/>
                  <a:gd name="T11" fmla="*/ 1 h 173"/>
                  <a:gd name="T12" fmla="*/ 50 w 78"/>
                  <a:gd name="T13" fmla="*/ 0 h 173"/>
                  <a:gd name="T14" fmla="*/ 10 w 78"/>
                  <a:gd name="T15" fmla="*/ 161 h 173"/>
                  <a:gd name="T16" fmla="*/ 2 w 78"/>
                  <a:gd name="T17" fmla="*/ 170 h 173"/>
                  <a:gd name="T18" fmla="*/ 7 w 78"/>
                  <a:gd name="T19" fmla="*/ 172 h 173"/>
                  <a:gd name="T20" fmla="*/ 16 w 78"/>
                  <a:gd name="T21" fmla="*/ 163 h 173"/>
                  <a:gd name="T22" fmla="*/ 12 w 78"/>
                  <a:gd name="T23" fmla="*/ 160 h 173"/>
                  <a:gd name="T24" fmla="*/ 45 w 78"/>
                  <a:gd name="T25" fmla="*/ 142 h 173"/>
                  <a:gd name="T26" fmla="*/ 40 w 78"/>
                  <a:gd name="T27" fmla="*/ 148 h 173"/>
                  <a:gd name="T28" fmla="*/ 43 w 78"/>
                  <a:gd name="T29" fmla="*/ 155 h 173"/>
                  <a:gd name="T30" fmla="*/ 46 w 78"/>
                  <a:gd name="T31" fmla="*/ 153 h 173"/>
                  <a:gd name="T32" fmla="*/ 48 w 78"/>
                  <a:gd name="T33" fmla="*/ 152 h 173"/>
                  <a:gd name="T34" fmla="*/ 53 w 78"/>
                  <a:gd name="T35" fmla="*/ 145 h 173"/>
                  <a:gd name="T36" fmla="*/ 48 w 78"/>
                  <a:gd name="T37" fmla="*/ 141 h 173"/>
                  <a:gd name="T38" fmla="*/ 48 w 78"/>
                  <a:gd name="T39" fmla="*/ 114 h 173"/>
                  <a:gd name="T40" fmla="*/ 43 w 78"/>
                  <a:gd name="T41" fmla="*/ 121 h 173"/>
                  <a:gd name="T42" fmla="*/ 40 w 78"/>
                  <a:gd name="T43" fmla="*/ 124 h 173"/>
                  <a:gd name="T44" fmla="*/ 40 w 78"/>
                  <a:gd name="T45" fmla="*/ 130 h 173"/>
                  <a:gd name="T46" fmla="*/ 46 w 78"/>
                  <a:gd name="T47" fmla="*/ 130 h 173"/>
                  <a:gd name="T48" fmla="*/ 48 w 78"/>
                  <a:gd name="T49" fmla="*/ 128 h 173"/>
                  <a:gd name="T50" fmla="*/ 53 w 78"/>
                  <a:gd name="T51" fmla="*/ 121 h 173"/>
                  <a:gd name="T52" fmla="*/ 52 w 78"/>
                  <a:gd name="T53" fmla="*/ 115 h 173"/>
                  <a:gd name="T54" fmla="*/ 48 w 78"/>
                  <a:gd name="T55" fmla="*/ 114 h 173"/>
                  <a:gd name="T56" fmla="*/ 66 w 78"/>
                  <a:gd name="T57" fmla="*/ 109 h 173"/>
                  <a:gd name="T58" fmla="*/ 65 w 78"/>
                  <a:gd name="T59" fmla="*/ 110 h 173"/>
                  <a:gd name="T60" fmla="*/ 67 w 78"/>
                  <a:gd name="T61" fmla="*/ 115 h 173"/>
                  <a:gd name="T62" fmla="*/ 73 w 78"/>
                  <a:gd name="T63" fmla="*/ 114 h 173"/>
                  <a:gd name="T64" fmla="*/ 72 w 78"/>
                  <a:gd name="T65" fmla="*/ 102 h 173"/>
                  <a:gd name="T66" fmla="*/ 67 w 78"/>
                  <a:gd name="T67" fmla="*/ 105 h 173"/>
                  <a:gd name="T68" fmla="*/ 67 w 78"/>
                  <a:gd name="T69" fmla="*/ 68 h 173"/>
                  <a:gd name="T70" fmla="*/ 66 w 78"/>
                  <a:gd name="T71" fmla="*/ 74 h 173"/>
                  <a:gd name="T72" fmla="*/ 67 w 78"/>
                  <a:gd name="T73" fmla="*/ 77 h 173"/>
                  <a:gd name="T74" fmla="*/ 72 w 78"/>
                  <a:gd name="T75" fmla="*/ 79 h 173"/>
                  <a:gd name="T76" fmla="*/ 75 w 78"/>
                  <a:gd name="T77" fmla="*/ 75 h 173"/>
                  <a:gd name="T78" fmla="*/ 75 w 78"/>
                  <a:gd name="T79" fmla="*/ 73 h 173"/>
                  <a:gd name="T80" fmla="*/ 74 w 78"/>
                  <a:gd name="T81" fmla="*/ 65 h 173"/>
                  <a:gd name="T82" fmla="*/ 68 w 78"/>
                  <a:gd name="T83" fmla="*/ 65 h 173"/>
                  <a:gd name="T84" fmla="*/ 49 w 78"/>
                  <a:gd name="T85" fmla="*/ 48 h 173"/>
                  <a:gd name="T86" fmla="*/ 49 w 78"/>
                  <a:gd name="T87" fmla="*/ 47 h 173"/>
                  <a:gd name="T88" fmla="*/ 51 w 78"/>
                  <a:gd name="T89" fmla="*/ 38 h 173"/>
                  <a:gd name="T90" fmla="*/ 49 w 78"/>
                  <a:gd name="T91" fmla="*/ 47 h 173"/>
                  <a:gd name="T92" fmla="*/ 49 w 78"/>
                  <a:gd name="T93" fmla="*/ 49 h 173"/>
                  <a:gd name="T94" fmla="*/ 52 w 78"/>
                  <a:gd name="T95" fmla="*/ 54 h 173"/>
                  <a:gd name="T96" fmla="*/ 57 w 78"/>
                  <a:gd name="T97" fmla="*/ 51 h 173"/>
                  <a:gd name="T98" fmla="*/ 58 w 78"/>
                  <a:gd name="T99" fmla="*/ 47 h 173"/>
                  <a:gd name="T100" fmla="*/ 58 w 78"/>
                  <a:gd name="T101" fmla="*/ 41 h 173"/>
                  <a:gd name="T102" fmla="*/ 54 w 78"/>
                  <a:gd name="T103" fmla="*/ 37 h 173"/>
                  <a:gd name="T104" fmla="*/ 72 w 78"/>
                  <a:gd name="T105" fmla="*/ 24 h 173"/>
                  <a:gd name="T106" fmla="*/ 69 w 78"/>
                  <a:gd name="T107" fmla="*/ 33 h 173"/>
                  <a:gd name="T108" fmla="*/ 70 w 78"/>
                  <a:gd name="T109" fmla="*/ 38 h 173"/>
                  <a:gd name="T110" fmla="*/ 74 w 78"/>
                  <a:gd name="T111" fmla="*/ 42 h 173"/>
                  <a:gd name="T112" fmla="*/ 78 w 78"/>
                  <a:gd name="T113" fmla="*/ 38 h 173"/>
                  <a:gd name="T114" fmla="*/ 78 w 78"/>
                  <a:gd name="T115" fmla="*/ 35 h 173"/>
                  <a:gd name="T116" fmla="*/ 77 w 78"/>
                  <a:gd name="T117" fmla="*/ 27 h 173"/>
                  <a:gd name="T118" fmla="*/ 72 w 78"/>
                  <a:gd name="T119" fmla="*/ 2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173">
                    <a:moveTo>
                      <a:pt x="47" y="0"/>
                    </a:moveTo>
                    <a:cubicBezTo>
                      <a:pt x="46" y="1"/>
                      <a:pt x="46" y="2"/>
                      <a:pt x="45" y="3"/>
                    </a:cubicBezTo>
                    <a:cubicBezTo>
                      <a:pt x="45" y="4"/>
                      <a:pt x="45" y="5"/>
                      <a:pt x="46" y="6"/>
                    </a:cubicBezTo>
                    <a:cubicBezTo>
                      <a:pt x="47" y="8"/>
                      <a:pt x="49" y="10"/>
                      <a:pt x="51" y="13"/>
                    </a:cubicBezTo>
                    <a:cubicBezTo>
                      <a:pt x="51" y="14"/>
                      <a:pt x="52" y="14"/>
                      <a:pt x="53" y="15"/>
                    </a:cubicBezTo>
                    <a:cubicBezTo>
                      <a:pt x="54" y="15"/>
                      <a:pt x="55" y="15"/>
                      <a:pt x="56" y="14"/>
                    </a:cubicBezTo>
                    <a:cubicBezTo>
                      <a:pt x="57" y="14"/>
                      <a:pt x="58" y="13"/>
                      <a:pt x="58" y="12"/>
                    </a:cubicBezTo>
                    <a:cubicBezTo>
                      <a:pt x="59" y="11"/>
                      <a:pt x="59" y="9"/>
                      <a:pt x="58" y="8"/>
                    </a:cubicBezTo>
                    <a:cubicBezTo>
                      <a:pt x="58" y="8"/>
                      <a:pt x="57" y="7"/>
                      <a:pt x="57" y="7"/>
                    </a:cubicBezTo>
                    <a:cubicBezTo>
                      <a:pt x="57" y="6"/>
                      <a:pt x="57" y="6"/>
                      <a:pt x="56" y="6"/>
                    </a:cubicBezTo>
                    <a:cubicBezTo>
                      <a:pt x="55" y="5"/>
                      <a:pt x="54" y="3"/>
                      <a:pt x="53" y="2"/>
                    </a:cubicBezTo>
                    <a:cubicBezTo>
                      <a:pt x="53" y="1"/>
                      <a:pt x="53" y="1"/>
                      <a:pt x="53" y="1"/>
                    </a:cubicBezTo>
                    <a:cubicBezTo>
                      <a:pt x="52" y="0"/>
                      <a:pt x="51" y="0"/>
                      <a:pt x="51" y="0"/>
                    </a:cubicBezTo>
                    <a:cubicBezTo>
                      <a:pt x="50" y="0"/>
                      <a:pt x="50" y="0"/>
                      <a:pt x="50" y="0"/>
                    </a:cubicBezTo>
                    <a:cubicBezTo>
                      <a:pt x="49" y="0"/>
                      <a:pt x="48" y="0"/>
                      <a:pt x="47" y="0"/>
                    </a:cubicBezTo>
                    <a:close/>
                    <a:moveTo>
                      <a:pt x="10" y="161"/>
                    </a:moveTo>
                    <a:cubicBezTo>
                      <a:pt x="8" y="162"/>
                      <a:pt x="5" y="163"/>
                      <a:pt x="3" y="164"/>
                    </a:cubicBezTo>
                    <a:cubicBezTo>
                      <a:pt x="1" y="166"/>
                      <a:pt x="0" y="168"/>
                      <a:pt x="2" y="170"/>
                    </a:cubicBezTo>
                    <a:cubicBezTo>
                      <a:pt x="2" y="171"/>
                      <a:pt x="3" y="172"/>
                      <a:pt x="4" y="172"/>
                    </a:cubicBezTo>
                    <a:cubicBezTo>
                      <a:pt x="5" y="173"/>
                      <a:pt x="6" y="172"/>
                      <a:pt x="7" y="172"/>
                    </a:cubicBezTo>
                    <a:cubicBezTo>
                      <a:pt x="10" y="171"/>
                      <a:pt x="12" y="170"/>
                      <a:pt x="14" y="169"/>
                    </a:cubicBezTo>
                    <a:cubicBezTo>
                      <a:pt x="16" y="167"/>
                      <a:pt x="17" y="165"/>
                      <a:pt x="16" y="163"/>
                    </a:cubicBezTo>
                    <a:cubicBezTo>
                      <a:pt x="15" y="162"/>
                      <a:pt x="14" y="161"/>
                      <a:pt x="13" y="161"/>
                    </a:cubicBezTo>
                    <a:cubicBezTo>
                      <a:pt x="13" y="161"/>
                      <a:pt x="12" y="160"/>
                      <a:pt x="12" y="160"/>
                    </a:cubicBezTo>
                    <a:cubicBezTo>
                      <a:pt x="11" y="160"/>
                      <a:pt x="10" y="161"/>
                      <a:pt x="10" y="161"/>
                    </a:cubicBezTo>
                    <a:close/>
                    <a:moveTo>
                      <a:pt x="45" y="142"/>
                    </a:moveTo>
                    <a:cubicBezTo>
                      <a:pt x="44" y="144"/>
                      <a:pt x="42" y="146"/>
                      <a:pt x="40" y="147"/>
                    </a:cubicBezTo>
                    <a:cubicBezTo>
                      <a:pt x="40" y="147"/>
                      <a:pt x="40" y="147"/>
                      <a:pt x="40" y="148"/>
                    </a:cubicBezTo>
                    <a:cubicBezTo>
                      <a:pt x="38" y="149"/>
                      <a:pt x="38" y="152"/>
                      <a:pt x="40" y="154"/>
                    </a:cubicBezTo>
                    <a:cubicBezTo>
                      <a:pt x="40" y="154"/>
                      <a:pt x="41" y="155"/>
                      <a:pt x="43" y="155"/>
                    </a:cubicBezTo>
                    <a:cubicBezTo>
                      <a:pt x="44" y="155"/>
                      <a:pt x="45" y="154"/>
                      <a:pt x="46" y="154"/>
                    </a:cubicBezTo>
                    <a:cubicBezTo>
                      <a:pt x="46" y="154"/>
                      <a:pt x="46" y="153"/>
                      <a:pt x="46" y="153"/>
                    </a:cubicBezTo>
                    <a:cubicBezTo>
                      <a:pt x="47" y="153"/>
                      <a:pt x="47" y="153"/>
                      <a:pt x="47" y="152"/>
                    </a:cubicBezTo>
                    <a:cubicBezTo>
                      <a:pt x="48" y="152"/>
                      <a:pt x="48" y="152"/>
                      <a:pt x="48" y="152"/>
                    </a:cubicBezTo>
                    <a:cubicBezTo>
                      <a:pt x="49" y="150"/>
                      <a:pt x="50" y="149"/>
                      <a:pt x="51" y="148"/>
                    </a:cubicBezTo>
                    <a:cubicBezTo>
                      <a:pt x="52" y="147"/>
                      <a:pt x="53" y="146"/>
                      <a:pt x="53" y="145"/>
                    </a:cubicBezTo>
                    <a:cubicBezTo>
                      <a:pt x="53" y="144"/>
                      <a:pt x="52" y="143"/>
                      <a:pt x="51" y="142"/>
                    </a:cubicBezTo>
                    <a:cubicBezTo>
                      <a:pt x="51" y="141"/>
                      <a:pt x="50" y="141"/>
                      <a:pt x="48" y="141"/>
                    </a:cubicBezTo>
                    <a:cubicBezTo>
                      <a:pt x="47" y="141"/>
                      <a:pt x="46" y="141"/>
                      <a:pt x="45" y="142"/>
                    </a:cubicBezTo>
                    <a:close/>
                    <a:moveTo>
                      <a:pt x="48" y="114"/>
                    </a:moveTo>
                    <a:cubicBezTo>
                      <a:pt x="47" y="115"/>
                      <a:pt x="46" y="115"/>
                      <a:pt x="46" y="116"/>
                    </a:cubicBezTo>
                    <a:cubicBezTo>
                      <a:pt x="45" y="118"/>
                      <a:pt x="44" y="119"/>
                      <a:pt x="43" y="121"/>
                    </a:cubicBezTo>
                    <a:cubicBezTo>
                      <a:pt x="43" y="121"/>
                      <a:pt x="42" y="122"/>
                      <a:pt x="41" y="123"/>
                    </a:cubicBezTo>
                    <a:cubicBezTo>
                      <a:pt x="41" y="123"/>
                      <a:pt x="41" y="124"/>
                      <a:pt x="40" y="124"/>
                    </a:cubicBezTo>
                    <a:cubicBezTo>
                      <a:pt x="39" y="125"/>
                      <a:pt x="39" y="126"/>
                      <a:pt x="39" y="127"/>
                    </a:cubicBezTo>
                    <a:cubicBezTo>
                      <a:pt x="39" y="128"/>
                      <a:pt x="39" y="130"/>
                      <a:pt x="40" y="130"/>
                    </a:cubicBezTo>
                    <a:cubicBezTo>
                      <a:pt x="41" y="131"/>
                      <a:pt x="42" y="132"/>
                      <a:pt x="43" y="132"/>
                    </a:cubicBezTo>
                    <a:cubicBezTo>
                      <a:pt x="44" y="132"/>
                      <a:pt x="46" y="131"/>
                      <a:pt x="46" y="130"/>
                    </a:cubicBezTo>
                    <a:cubicBezTo>
                      <a:pt x="47" y="130"/>
                      <a:pt x="47" y="129"/>
                      <a:pt x="48" y="129"/>
                    </a:cubicBezTo>
                    <a:cubicBezTo>
                      <a:pt x="48" y="128"/>
                      <a:pt x="48" y="128"/>
                      <a:pt x="48" y="128"/>
                    </a:cubicBezTo>
                    <a:cubicBezTo>
                      <a:pt x="49" y="128"/>
                      <a:pt x="49" y="128"/>
                      <a:pt x="49" y="127"/>
                    </a:cubicBezTo>
                    <a:cubicBezTo>
                      <a:pt x="50" y="125"/>
                      <a:pt x="52" y="123"/>
                      <a:pt x="53" y="121"/>
                    </a:cubicBezTo>
                    <a:cubicBezTo>
                      <a:pt x="54" y="120"/>
                      <a:pt x="54" y="118"/>
                      <a:pt x="54" y="117"/>
                    </a:cubicBezTo>
                    <a:cubicBezTo>
                      <a:pt x="53" y="116"/>
                      <a:pt x="53" y="115"/>
                      <a:pt x="52" y="115"/>
                    </a:cubicBezTo>
                    <a:cubicBezTo>
                      <a:pt x="51" y="114"/>
                      <a:pt x="50" y="114"/>
                      <a:pt x="50" y="114"/>
                    </a:cubicBezTo>
                    <a:cubicBezTo>
                      <a:pt x="49" y="114"/>
                      <a:pt x="49" y="114"/>
                      <a:pt x="48" y="114"/>
                    </a:cubicBezTo>
                    <a:close/>
                    <a:moveTo>
                      <a:pt x="67" y="105"/>
                    </a:moveTo>
                    <a:cubicBezTo>
                      <a:pt x="67" y="106"/>
                      <a:pt x="66" y="108"/>
                      <a:pt x="66" y="109"/>
                    </a:cubicBezTo>
                    <a:cubicBezTo>
                      <a:pt x="66" y="109"/>
                      <a:pt x="66" y="109"/>
                      <a:pt x="66" y="109"/>
                    </a:cubicBezTo>
                    <a:cubicBezTo>
                      <a:pt x="65" y="110"/>
                      <a:pt x="65" y="110"/>
                      <a:pt x="65" y="110"/>
                    </a:cubicBezTo>
                    <a:cubicBezTo>
                      <a:pt x="65" y="111"/>
                      <a:pt x="65" y="112"/>
                      <a:pt x="65" y="113"/>
                    </a:cubicBezTo>
                    <a:cubicBezTo>
                      <a:pt x="65" y="114"/>
                      <a:pt x="66" y="115"/>
                      <a:pt x="67" y="115"/>
                    </a:cubicBezTo>
                    <a:cubicBezTo>
                      <a:pt x="68" y="116"/>
                      <a:pt x="69" y="116"/>
                      <a:pt x="70" y="116"/>
                    </a:cubicBezTo>
                    <a:cubicBezTo>
                      <a:pt x="71" y="115"/>
                      <a:pt x="73" y="115"/>
                      <a:pt x="73" y="114"/>
                    </a:cubicBezTo>
                    <a:cubicBezTo>
                      <a:pt x="74" y="112"/>
                      <a:pt x="75" y="109"/>
                      <a:pt x="75" y="107"/>
                    </a:cubicBezTo>
                    <a:cubicBezTo>
                      <a:pt x="76" y="105"/>
                      <a:pt x="75" y="103"/>
                      <a:pt x="72" y="102"/>
                    </a:cubicBezTo>
                    <a:cubicBezTo>
                      <a:pt x="72" y="102"/>
                      <a:pt x="72" y="102"/>
                      <a:pt x="71" y="102"/>
                    </a:cubicBezTo>
                    <a:cubicBezTo>
                      <a:pt x="69" y="102"/>
                      <a:pt x="68" y="103"/>
                      <a:pt x="67" y="105"/>
                    </a:cubicBezTo>
                    <a:close/>
                    <a:moveTo>
                      <a:pt x="68" y="65"/>
                    </a:moveTo>
                    <a:cubicBezTo>
                      <a:pt x="67" y="66"/>
                      <a:pt x="67" y="67"/>
                      <a:pt x="67" y="68"/>
                    </a:cubicBezTo>
                    <a:cubicBezTo>
                      <a:pt x="67" y="70"/>
                      <a:pt x="66" y="71"/>
                      <a:pt x="66" y="73"/>
                    </a:cubicBezTo>
                    <a:cubicBezTo>
                      <a:pt x="66" y="73"/>
                      <a:pt x="66" y="73"/>
                      <a:pt x="66" y="74"/>
                    </a:cubicBezTo>
                    <a:cubicBezTo>
                      <a:pt x="66" y="74"/>
                      <a:pt x="66" y="75"/>
                      <a:pt x="66" y="75"/>
                    </a:cubicBezTo>
                    <a:cubicBezTo>
                      <a:pt x="66" y="76"/>
                      <a:pt x="66" y="77"/>
                      <a:pt x="67" y="77"/>
                    </a:cubicBezTo>
                    <a:cubicBezTo>
                      <a:pt x="67" y="78"/>
                      <a:pt x="68" y="79"/>
                      <a:pt x="69" y="79"/>
                    </a:cubicBezTo>
                    <a:cubicBezTo>
                      <a:pt x="70" y="79"/>
                      <a:pt x="71" y="79"/>
                      <a:pt x="72" y="79"/>
                    </a:cubicBezTo>
                    <a:cubicBezTo>
                      <a:pt x="73" y="78"/>
                      <a:pt x="74" y="77"/>
                      <a:pt x="74" y="76"/>
                    </a:cubicBezTo>
                    <a:cubicBezTo>
                      <a:pt x="74" y="76"/>
                      <a:pt x="75" y="75"/>
                      <a:pt x="75" y="75"/>
                    </a:cubicBezTo>
                    <a:cubicBezTo>
                      <a:pt x="75" y="75"/>
                      <a:pt x="75" y="74"/>
                      <a:pt x="75" y="74"/>
                    </a:cubicBezTo>
                    <a:cubicBezTo>
                      <a:pt x="75" y="74"/>
                      <a:pt x="75" y="73"/>
                      <a:pt x="75" y="73"/>
                    </a:cubicBezTo>
                    <a:cubicBezTo>
                      <a:pt x="75" y="71"/>
                      <a:pt x="75" y="70"/>
                      <a:pt x="75" y="68"/>
                    </a:cubicBezTo>
                    <a:cubicBezTo>
                      <a:pt x="75" y="67"/>
                      <a:pt x="75" y="66"/>
                      <a:pt x="74" y="65"/>
                    </a:cubicBezTo>
                    <a:cubicBezTo>
                      <a:pt x="73" y="64"/>
                      <a:pt x="72" y="64"/>
                      <a:pt x="71" y="64"/>
                    </a:cubicBezTo>
                    <a:cubicBezTo>
                      <a:pt x="70" y="64"/>
                      <a:pt x="69" y="64"/>
                      <a:pt x="68" y="65"/>
                    </a:cubicBezTo>
                    <a:close/>
                    <a:moveTo>
                      <a:pt x="49" y="47"/>
                    </a:moveTo>
                    <a:cubicBezTo>
                      <a:pt x="49" y="47"/>
                      <a:pt x="49" y="47"/>
                      <a:pt x="49" y="48"/>
                    </a:cubicBezTo>
                    <a:cubicBezTo>
                      <a:pt x="49" y="48"/>
                      <a:pt x="49" y="48"/>
                      <a:pt x="49" y="48"/>
                    </a:cubicBezTo>
                    <a:cubicBezTo>
                      <a:pt x="49" y="47"/>
                      <a:pt x="49" y="47"/>
                      <a:pt x="49" y="47"/>
                    </a:cubicBezTo>
                    <a:cubicBezTo>
                      <a:pt x="49" y="47"/>
                      <a:pt x="49" y="47"/>
                      <a:pt x="49" y="47"/>
                    </a:cubicBezTo>
                    <a:close/>
                    <a:moveTo>
                      <a:pt x="51" y="38"/>
                    </a:moveTo>
                    <a:cubicBezTo>
                      <a:pt x="50" y="39"/>
                      <a:pt x="50" y="40"/>
                      <a:pt x="50" y="41"/>
                    </a:cubicBezTo>
                    <a:cubicBezTo>
                      <a:pt x="50" y="43"/>
                      <a:pt x="49" y="45"/>
                      <a:pt x="49" y="47"/>
                    </a:cubicBezTo>
                    <a:cubicBezTo>
                      <a:pt x="49" y="47"/>
                      <a:pt x="49" y="48"/>
                      <a:pt x="49" y="48"/>
                    </a:cubicBezTo>
                    <a:cubicBezTo>
                      <a:pt x="49" y="49"/>
                      <a:pt x="49" y="49"/>
                      <a:pt x="49" y="49"/>
                    </a:cubicBezTo>
                    <a:cubicBezTo>
                      <a:pt x="49" y="50"/>
                      <a:pt x="49" y="51"/>
                      <a:pt x="49" y="52"/>
                    </a:cubicBezTo>
                    <a:cubicBezTo>
                      <a:pt x="50" y="53"/>
                      <a:pt x="51" y="53"/>
                      <a:pt x="52" y="54"/>
                    </a:cubicBezTo>
                    <a:cubicBezTo>
                      <a:pt x="53" y="54"/>
                      <a:pt x="54" y="54"/>
                      <a:pt x="55" y="53"/>
                    </a:cubicBezTo>
                    <a:cubicBezTo>
                      <a:pt x="56" y="53"/>
                      <a:pt x="57" y="52"/>
                      <a:pt x="57" y="51"/>
                    </a:cubicBezTo>
                    <a:cubicBezTo>
                      <a:pt x="57" y="50"/>
                      <a:pt x="58" y="49"/>
                      <a:pt x="58" y="48"/>
                    </a:cubicBezTo>
                    <a:cubicBezTo>
                      <a:pt x="58" y="47"/>
                      <a:pt x="58" y="47"/>
                      <a:pt x="58" y="47"/>
                    </a:cubicBezTo>
                    <a:cubicBezTo>
                      <a:pt x="58" y="47"/>
                      <a:pt x="58" y="46"/>
                      <a:pt x="58" y="46"/>
                    </a:cubicBezTo>
                    <a:cubicBezTo>
                      <a:pt x="58" y="45"/>
                      <a:pt x="58" y="43"/>
                      <a:pt x="58" y="41"/>
                    </a:cubicBezTo>
                    <a:cubicBezTo>
                      <a:pt x="58" y="40"/>
                      <a:pt x="58" y="39"/>
                      <a:pt x="57" y="38"/>
                    </a:cubicBezTo>
                    <a:cubicBezTo>
                      <a:pt x="56" y="37"/>
                      <a:pt x="55" y="37"/>
                      <a:pt x="54" y="37"/>
                    </a:cubicBezTo>
                    <a:cubicBezTo>
                      <a:pt x="53" y="37"/>
                      <a:pt x="52" y="37"/>
                      <a:pt x="51" y="38"/>
                    </a:cubicBezTo>
                    <a:close/>
                    <a:moveTo>
                      <a:pt x="72" y="24"/>
                    </a:moveTo>
                    <a:cubicBezTo>
                      <a:pt x="69" y="24"/>
                      <a:pt x="68" y="27"/>
                      <a:pt x="69" y="29"/>
                    </a:cubicBezTo>
                    <a:cubicBezTo>
                      <a:pt x="69" y="30"/>
                      <a:pt x="69" y="31"/>
                      <a:pt x="69" y="33"/>
                    </a:cubicBezTo>
                    <a:cubicBezTo>
                      <a:pt x="69" y="34"/>
                      <a:pt x="70" y="35"/>
                      <a:pt x="70" y="36"/>
                    </a:cubicBezTo>
                    <a:cubicBezTo>
                      <a:pt x="70" y="37"/>
                      <a:pt x="70" y="37"/>
                      <a:pt x="70" y="38"/>
                    </a:cubicBezTo>
                    <a:cubicBezTo>
                      <a:pt x="70" y="39"/>
                      <a:pt x="70" y="40"/>
                      <a:pt x="71" y="41"/>
                    </a:cubicBezTo>
                    <a:cubicBezTo>
                      <a:pt x="72" y="42"/>
                      <a:pt x="73" y="42"/>
                      <a:pt x="74" y="42"/>
                    </a:cubicBezTo>
                    <a:cubicBezTo>
                      <a:pt x="75" y="42"/>
                      <a:pt x="76" y="42"/>
                      <a:pt x="77" y="41"/>
                    </a:cubicBezTo>
                    <a:cubicBezTo>
                      <a:pt x="78" y="40"/>
                      <a:pt x="78" y="39"/>
                      <a:pt x="78" y="38"/>
                    </a:cubicBezTo>
                    <a:cubicBezTo>
                      <a:pt x="78" y="37"/>
                      <a:pt x="78" y="37"/>
                      <a:pt x="78" y="36"/>
                    </a:cubicBezTo>
                    <a:cubicBezTo>
                      <a:pt x="78" y="36"/>
                      <a:pt x="78" y="35"/>
                      <a:pt x="78" y="35"/>
                    </a:cubicBezTo>
                    <a:cubicBezTo>
                      <a:pt x="78" y="35"/>
                      <a:pt x="78" y="34"/>
                      <a:pt x="78" y="34"/>
                    </a:cubicBezTo>
                    <a:cubicBezTo>
                      <a:pt x="78" y="32"/>
                      <a:pt x="78" y="29"/>
                      <a:pt x="77" y="27"/>
                    </a:cubicBezTo>
                    <a:cubicBezTo>
                      <a:pt x="76" y="25"/>
                      <a:pt x="75" y="23"/>
                      <a:pt x="73" y="23"/>
                    </a:cubicBezTo>
                    <a:cubicBezTo>
                      <a:pt x="72" y="23"/>
                      <a:pt x="72" y="24"/>
                      <a:pt x="72" y="24"/>
                    </a:cubicBezTo>
                    <a:close/>
                  </a:path>
                </a:pathLst>
              </a:custGeom>
              <a:solidFill>
                <a:schemeClr val="lt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19" name="文本框 18"/>
              <p:cNvSpPr txBox="1"/>
              <p:nvPr>
                <p:custDataLst>
                  <p:tags r:id="rId28"/>
                </p:custDataLst>
              </p:nvPr>
            </p:nvSpPr>
            <p:spPr>
              <a:xfrm>
                <a:off x="5492" y="3296"/>
                <a:ext cx="740" cy="630"/>
              </a:xfrm>
              <a:prstGeom prst="rect">
                <a:avLst/>
              </a:prstGeom>
              <a:noFill/>
            </p:spPr>
            <p:txBody>
              <a:bodyPr wrap="square" rtlCol="0" anchor="ctr" anchorCtr="0">
                <a:normAutofit fontScale="950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Arial" panose="020B0604020202020204" pitchFamily="34" charset="0"/>
                    <a:sym typeface="思源黑体 Heavy" panose="020B0A00000000000000" pitchFamily="34" charset="-122"/>
                  </a:rPr>
                  <a:t>03</a:t>
                </a:r>
                <a:endParaRPr kumimoji="0" lang="en-US" altLang="zh-CN" sz="2000" b="1"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Arial" panose="020B0604020202020204" pitchFamily="34" charset="0"/>
                  <a:sym typeface="思源黑体 Heavy" panose="020B0A00000000000000" pitchFamily="34" charset="-122"/>
                </a:endParaRPr>
              </a:p>
            </p:txBody>
          </p:sp>
        </p:grpSp>
      </p:grpSp>
      <p:grpSp>
        <p:nvGrpSpPr>
          <p:cNvPr id="20" name="组合 19"/>
          <p:cNvGrpSpPr/>
          <p:nvPr>
            <p:custDataLst>
              <p:tags r:id="rId29"/>
            </p:custDataLst>
          </p:nvPr>
        </p:nvGrpSpPr>
        <p:grpSpPr>
          <a:xfrm>
            <a:off x="1893570" y="5446174"/>
            <a:ext cx="8674250" cy="931566"/>
            <a:chOff x="1558" y="6331"/>
            <a:chExt cx="13064" cy="1403"/>
          </a:xfrm>
        </p:grpSpPr>
        <p:sp>
          <p:nvSpPr>
            <p:cNvPr id="21" name="矩形 20"/>
            <p:cNvSpPr/>
            <p:nvPr>
              <p:custDataLst>
                <p:tags r:id="rId30"/>
              </p:custDataLst>
            </p:nvPr>
          </p:nvSpPr>
          <p:spPr>
            <a:xfrm>
              <a:off x="2388" y="6805"/>
              <a:ext cx="12234" cy="929"/>
            </a:xfrm>
            <a:prstGeom prst="rect">
              <a:avLst/>
            </a:prstGeom>
          </p:spPr>
          <p:txBody>
            <a:bodyPr vert="horz" wrap="square" lIns="91440" tIns="45720" rIns="91440" bIns="45720" rtlCol="0" anchor="t" anchorCtr="0">
              <a:noAutofit/>
            </a:bodyPr>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单位缴费原划入个人账户的部分进入统筹基金，用作</a:t>
              </a:r>
              <a:r>
                <a:rPr lang="zh-CN" altLang="en-US" sz="1400" spc="150" noProof="0" dirty="0">
                  <a:ln>
                    <a:noFill/>
                  </a:ln>
                  <a:solidFill>
                    <a:prstClr val="black"/>
                  </a:solidFill>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普通</a:t>
              </a:r>
              <a:r>
                <a:rPr kumimoji="0" lang="zh-CN" altLang="en-US" sz="14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门诊共济保障，提高共济保障力度。</a:t>
              </a:r>
              <a:endParaRPr kumimoji="0" lang="zh-CN" altLang="en-US" sz="14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22" name="文本框 21"/>
            <p:cNvSpPr txBox="1"/>
            <p:nvPr>
              <p:custDataLst>
                <p:tags r:id="rId31"/>
              </p:custDataLst>
            </p:nvPr>
          </p:nvSpPr>
          <p:spPr>
            <a:xfrm>
              <a:off x="2391" y="6331"/>
              <a:ext cx="4313" cy="543"/>
            </a:xfrm>
            <a:prstGeom prst="rect">
              <a:avLst/>
            </a:prstGeom>
            <a:noFill/>
          </p:spPr>
          <p:txBody>
            <a:bodyPr vert="horz" wrap="square" lIns="91440" tIns="45720" rIns="91440" bIns="45720" rtlCol="0" anchor="t" anchorCtr="0">
              <a:noAutofit/>
            </a:bodyPr>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600" b="1" i="0" u="none" strike="noStrike" kern="1200" cap="none" spc="15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一提高</a:t>
              </a:r>
              <a:endParaRPr kumimoji="0" lang="zh-CN" altLang="en-US" sz="1600" b="1" i="0" u="none" strike="noStrike" kern="1200" cap="none" spc="15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grpSp>
          <p:nvGrpSpPr>
            <p:cNvPr id="23" name="组合 22"/>
            <p:cNvGrpSpPr/>
            <p:nvPr>
              <p:custDataLst>
                <p:tags r:id="rId32"/>
              </p:custDataLst>
            </p:nvPr>
          </p:nvGrpSpPr>
          <p:grpSpPr>
            <a:xfrm>
              <a:off x="1558" y="6518"/>
              <a:ext cx="740" cy="684"/>
              <a:chOff x="5446" y="3263"/>
              <a:chExt cx="740" cy="684"/>
            </a:xfrm>
          </p:grpSpPr>
          <p:sp>
            <p:nvSpPr>
              <p:cNvPr id="24" name="Freeform 150"/>
              <p:cNvSpPr>
                <a:spLocks noEditPoints="1"/>
              </p:cNvSpPr>
              <p:nvPr>
                <p:custDataLst>
                  <p:tags r:id="rId33"/>
                </p:custDataLst>
              </p:nvPr>
            </p:nvSpPr>
            <p:spPr bwMode="auto">
              <a:xfrm rot="20940000">
                <a:off x="5560" y="3263"/>
                <a:ext cx="617" cy="684"/>
              </a:xfrm>
              <a:custGeom>
                <a:avLst/>
                <a:gdLst>
                  <a:gd name="T0" fmla="*/ 12 w 207"/>
                  <a:gd name="T1" fmla="*/ 102 h 229"/>
                  <a:gd name="T2" fmla="*/ 12 w 207"/>
                  <a:gd name="T3" fmla="*/ 103 h 229"/>
                  <a:gd name="T4" fmla="*/ 12 w 207"/>
                  <a:gd name="T5" fmla="*/ 102 h 229"/>
                  <a:gd name="T6" fmla="*/ 172 w 207"/>
                  <a:gd name="T7" fmla="*/ 39 h 229"/>
                  <a:gd name="T8" fmla="*/ 172 w 207"/>
                  <a:gd name="T9" fmla="*/ 39 h 229"/>
                  <a:gd name="T10" fmla="*/ 172 w 207"/>
                  <a:gd name="T11" fmla="*/ 40 h 229"/>
                  <a:gd name="T12" fmla="*/ 172 w 207"/>
                  <a:gd name="T13" fmla="*/ 39 h 229"/>
                  <a:gd name="T14" fmla="*/ 93 w 207"/>
                  <a:gd name="T15" fmla="*/ 1 h 229"/>
                  <a:gd name="T16" fmla="*/ 70 w 207"/>
                  <a:gd name="T17" fmla="*/ 7 h 229"/>
                  <a:gd name="T18" fmla="*/ 57 w 207"/>
                  <a:gd name="T19" fmla="*/ 14 h 229"/>
                  <a:gd name="T20" fmla="*/ 44 w 207"/>
                  <a:gd name="T21" fmla="*/ 22 h 229"/>
                  <a:gd name="T22" fmla="*/ 24 w 207"/>
                  <a:gd name="T23" fmla="*/ 44 h 229"/>
                  <a:gd name="T24" fmla="*/ 10 w 207"/>
                  <a:gd name="T25" fmla="*/ 71 h 229"/>
                  <a:gd name="T26" fmla="*/ 6 w 207"/>
                  <a:gd name="T27" fmla="*/ 85 h 229"/>
                  <a:gd name="T28" fmla="*/ 3 w 207"/>
                  <a:gd name="T29" fmla="*/ 100 h 229"/>
                  <a:gd name="T30" fmla="*/ 6 w 207"/>
                  <a:gd name="T31" fmla="*/ 162 h 229"/>
                  <a:gd name="T32" fmla="*/ 18 w 207"/>
                  <a:gd name="T33" fmla="*/ 189 h 229"/>
                  <a:gd name="T34" fmla="*/ 28 w 207"/>
                  <a:gd name="T35" fmla="*/ 201 h 229"/>
                  <a:gd name="T36" fmla="*/ 41 w 207"/>
                  <a:gd name="T37" fmla="*/ 212 h 229"/>
                  <a:gd name="T38" fmla="*/ 69 w 207"/>
                  <a:gd name="T39" fmla="*/ 225 h 229"/>
                  <a:gd name="T40" fmla="*/ 86 w 207"/>
                  <a:gd name="T41" fmla="*/ 228 h 229"/>
                  <a:gd name="T42" fmla="*/ 102 w 207"/>
                  <a:gd name="T43" fmla="*/ 229 h 229"/>
                  <a:gd name="T44" fmla="*/ 133 w 207"/>
                  <a:gd name="T45" fmla="*/ 224 h 229"/>
                  <a:gd name="T46" fmla="*/ 160 w 207"/>
                  <a:gd name="T47" fmla="*/ 210 h 229"/>
                  <a:gd name="T48" fmla="*/ 195 w 207"/>
                  <a:gd name="T49" fmla="*/ 165 h 229"/>
                  <a:gd name="T50" fmla="*/ 207 w 207"/>
                  <a:gd name="T51" fmla="*/ 108 h 229"/>
                  <a:gd name="T52" fmla="*/ 204 w 207"/>
                  <a:gd name="T53" fmla="*/ 80 h 229"/>
                  <a:gd name="T54" fmla="*/ 193 w 207"/>
                  <a:gd name="T55" fmla="*/ 53 h 229"/>
                  <a:gd name="T56" fmla="*/ 173 w 207"/>
                  <a:gd name="T57" fmla="*/ 28 h 229"/>
                  <a:gd name="T58" fmla="*/ 160 w 207"/>
                  <a:gd name="T59" fmla="*/ 18 h 229"/>
                  <a:gd name="T60" fmla="*/ 155 w 207"/>
                  <a:gd name="T61" fmla="*/ 13 h 229"/>
                  <a:gd name="T62" fmla="*/ 142 w 207"/>
                  <a:gd name="T63" fmla="*/ 7 h 229"/>
                  <a:gd name="T64" fmla="*/ 129 w 207"/>
                  <a:gd name="T65" fmla="*/ 3 h 229"/>
                  <a:gd name="T66" fmla="*/ 116 w 207"/>
                  <a:gd name="T67" fmla="*/ 0 h 229"/>
                  <a:gd name="T68" fmla="*/ 107 w 207"/>
                  <a:gd name="T69" fmla="*/ 0 h 229"/>
                  <a:gd name="T70" fmla="*/ 93 w 207"/>
                  <a:gd name="T71"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29">
                    <a:moveTo>
                      <a:pt x="12" y="102"/>
                    </a:moveTo>
                    <a:cubicBezTo>
                      <a:pt x="12" y="103"/>
                      <a:pt x="12" y="103"/>
                      <a:pt x="12" y="103"/>
                    </a:cubicBezTo>
                    <a:cubicBezTo>
                      <a:pt x="12" y="103"/>
                      <a:pt x="12" y="103"/>
                      <a:pt x="12" y="102"/>
                    </a:cubicBezTo>
                    <a:close/>
                    <a:moveTo>
                      <a:pt x="172" y="39"/>
                    </a:moveTo>
                    <a:cubicBezTo>
                      <a:pt x="172" y="39"/>
                      <a:pt x="172" y="39"/>
                      <a:pt x="172" y="39"/>
                    </a:cubicBezTo>
                    <a:cubicBezTo>
                      <a:pt x="172" y="39"/>
                      <a:pt x="172" y="40"/>
                      <a:pt x="172" y="40"/>
                    </a:cubicBezTo>
                    <a:cubicBezTo>
                      <a:pt x="172" y="40"/>
                      <a:pt x="172" y="39"/>
                      <a:pt x="172" y="39"/>
                    </a:cubicBezTo>
                    <a:close/>
                    <a:moveTo>
                      <a:pt x="93" y="1"/>
                    </a:moveTo>
                    <a:cubicBezTo>
                      <a:pt x="85" y="2"/>
                      <a:pt x="78" y="4"/>
                      <a:pt x="70" y="7"/>
                    </a:cubicBezTo>
                    <a:cubicBezTo>
                      <a:pt x="66" y="9"/>
                      <a:pt x="61" y="11"/>
                      <a:pt x="57" y="14"/>
                    </a:cubicBezTo>
                    <a:cubicBezTo>
                      <a:pt x="52" y="16"/>
                      <a:pt x="48" y="19"/>
                      <a:pt x="44" y="22"/>
                    </a:cubicBezTo>
                    <a:cubicBezTo>
                      <a:pt x="37" y="28"/>
                      <a:pt x="30" y="36"/>
                      <a:pt x="24" y="44"/>
                    </a:cubicBezTo>
                    <a:cubicBezTo>
                      <a:pt x="18" y="52"/>
                      <a:pt x="14" y="61"/>
                      <a:pt x="10" y="71"/>
                    </a:cubicBezTo>
                    <a:cubicBezTo>
                      <a:pt x="8" y="75"/>
                      <a:pt x="7" y="80"/>
                      <a:pt x="6" y="85"/>
                    </a:cubicBezTo>
                    <a:cubicBezTo>
                      <a:pt x="5" y="90"/>
                      <a:pt x="4" y="95"/>
                      <a:pt x="3" y="100"/>
                    </a:cubicBezTo>
                    <a:cubicBezTo>
                      <a:pt x="1" y="121"/>
                      <a:pt x="0" y="142"/>
                      <a:pt x="6" y="162"/>
                    </a:cubicBezTo>
                    <a:cubicBezTo>
                      <a:pt x="8" y="172"/>
                      <a:pt x="12" y="181"/>
                      <a:pt x="18" y="189"/>
                    </a:cubicBezTo>
                    <a:cubicBezTo>
                      <a:pt x="21" y="194"/>
                      <a:pt x="24" y="198"/>
                      <a:pt x="28" y="201"/>
                    </a:cubicBezTo>
                    <a:cubicBezTo>
                      <a:pt x="32" y="205"/>
                      <a:pt x="36" y="209"/>
                      <a:pt x="41" y="212"/>
                    </a:cubicBezTo>
                    <a:cubicBezTo>
                      <a:pt x="49" y="218"/>
                      <a:pt x="59" y="223"/>
                      <a:pt x="69" y="225"/>
                    </a:cubicBezTo>
                    <a:cubicBezTo>
                      <a:pt x="75" y="227"/>
                      <a:pt x="80" y="228"/>
                      <a:pt x="86" y="228"/>
                    </a:cubicBezTo>
                    <a:cubicBezTo>
                      <a:pt x="91" y="229"/>
                      <a:pt x="96" y="229"/>
                      <a:pt x="102" y="229"/>
                    </a:cubicBezTo>
                    <a:cubicBezTo>
                      <a:pt x="112" y="229"/>
                      <a:pt x="123" y="227"/>
                      <a:pt x="133" y="224"/>
                    </a:cubicBezTo>
                    <a:cubicBezTo>
                      <a:pt x="143" y="221"/>
                      <a:pt x="152" y="216"/>
                      <a:pt x="160" y="210"/>
                    </a:cubicBezTo>
                    <a:cubicBezTo>
                      <a:pt x="175" y="198"/>
                      <a:pt x="187" y="183"/>
                      <a:pt x="195" y="165"/>
                    </a:cubicBezTo>
                    <a:cubicBezTo>
                      <a:pt x="203" y="147"/>
                      <a:pt x="207" y="128"/>
                      <a:pt x="207" y="108"/>
                    </a:cubicBezTo>
                    <a:cubicBezTo>
                      <a:pt x="207" y="99"/>
                      <a:pt x="206" y="89"/>
                      <a:pt x="204" y="80"/>
                    </a:cubicBezTo>
                    <a:cubicBezTo>
                      <a:pt x="201" y="71"/>
                      <a:pt x="197" y="62"/>
                      <a:pt x="193" y="53"/>
                    </a:cubicBezTo>
                    <a:cubicBezTo>
                      <a:pt x="187" y="44"/>
                      <a:pt x="181" y="36"/>
                      <a:pt x="173" y="28"/>
                    </a:cubicBezTo>
                    <a:cubicBezTo>
                      <a:pt x="169" y="24"/>
                      <a:pt x="165" y="21"/>
                      <a:pt x="160" y="18"/>
                    </a:cubicBezTo>
                    <a:cubicBezTo>
                      <a:pt x="158" y="16"/>
                      <a:pt x="157" y="15"/>
                      <a:pt x="155" y="13"/>
                    </a:cubicBezTo>
                    <a:cubicBezTo>
                      <a:pt x="151" y="10"/>
                      <a:pt x="146" y="8"/>
                      <a:pt x="142" y="7"/>
                    </a:cubicBezTo>
                    <a:cubicBezTo>
                      <a:pt x="138" y="5"/>
                      <a:pt x="134" y="4"/>
                      <a:pt x="129" y="3"/>
                    </a:cubicBezTo>
                    <a:cubicBezTo>
                      <a:pt x="125" y="2"/>
                      <a:pt x="121" y="1"/>
                      <a:pt x="116" y="0"/>
                    </a:cubicBezTo>
                    <a:cubicBezTo>
                      <a:pt x="113" y="0"/>
                      <a:pt x="110" y="0"/>
                      <a:pt x="107" y="0"/>
                    </a:cubicBezTo>
                    <a:cubicBezTo>
                      <a:pt x="102" y="0"/>
                      <a:pt x="98" y="0"/>
                      <a:pt x="9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grpSp>
            <p:nvGrpSpPr>
              <p:cNvPr id="25" name="组合 24"/>
              <p:cNvGrpSpPr/>
              <p:nvPr/>
            </p:nvGrpSpPr>
            <p:grpSpPr>
              <a:xfrm rot="20940000">
                <a:off x="5629" y="3354"/>
                <a:ext cx="138" cy="139"/>
                <a:chOff x="5647" y="3286"/>
                <a:chExt cx="126" cy="161"/>
              </a:xfrm>
              <a:solidFill>
                <a:schemeClr val="bg1">
                  <a:alpha val="20000"/>
                </a:schemeClr>
              </a:solidFill>
            </p:grpSpPr>
            <p:sp>
              <p:nvSpPr>
                <p:cNvPr id="26" name="Freeform 151"/>
                <p:cNvSpPr/>
                <p:nvPr>
                  <p:custDataLst>
                    <p:tags r:id="rId34"/>
                  </p:custDataLst>
                </p:nvPr>
              </p:nvSpPr>
              <p:spPr bwMode="auto">
                <a:xfrm>
                  <a:off x="5675" y="3286"/>
                  <a:ext cx="99" cy="95"/>
                </a:xfrm>
                <a:custGeom>
                  <a:avLst/>
                  <a:gdLst>
                    <a:gd name="T0" fmla="*/ 25 w 38"/>
                    <a:gd name="T1" fmla="*/ 0 h 36"/>
                    <a:gd name="T2" fmla="*/ 22 w 38"/>
                    <a:gd name="T3" fmla="*/ 1 h 36"/>
                    <a:gd name="T4" fmla="*/ 19 w 38"/>
                    <a:gd name="T5" fmla="*/ 1 h 36"/>
                    <a:gd name="T6" fmla="*/ 7 w 38"/>
                    <a:gd name="T7" fmla="*/ 9 h 36"/>
                    <a:gd name="T8" fmla="*/ 3 w 38"/>
                    <a:gd name="T9" fmla="*/ 15 h 36"/>
                    <a:gd name="T10" fmla="*/ 1 w 38"/>
                    <a:gd name="T11" fmla="*/ 21 h 36"/>
                    <a:gd name="T12" fmla="*/ 1 w 38"/>
                    <a:gd name="T13" fmla="*/ 28 h 36"/>
                    <a:gd name="T14" fmla="*/ 5 w 38"/>
                    <a:gd name="T15" fmla="*/ 34 h 36"/>
                    <a:gd name="T16" fmla="*/ 10 w 38"/>
                    <a:gd name="T17" fmla="*/ 36 h 36"/>
                    <a:gd name="T18" fmla="*/ 13 w 38"/>
                    <a:gd name="T19" fmla="*/ 36 h 36"/>
                    <a:gd name="T20" fmla="*/ 17 w 38"/>
                    <a:gd name="T21" fmla="*/ 36 h 36"/>
                    <a:gd name="T22" fmla="*/ 22 w 38"/>
                    <a:gd name="T23" fmla="*/ 33 h 36"/>
                    <a:gd name="T24" fmla="*/ 28 w 38"/>
                    <a:gd name="T25" fmla="*/ 29 h 36"/>
                    <a:gd name="T26" fmla="*/ 35 w 38"/>
                    <a:gd name="T27" fmla="*/ 21 h 36"/>
                    <a:gd name="T28" fmla="*/ 36 w 38"/>
                    <a:gd name="T29" fmla="*/ 18 h 36"/>
                    <a:gd name="T30" fmla="*/ 37 w 38"/>
                    <a:gd name="T31" fmla="*/ 16 h 36"/>
                    <a:gd name="T32" fmla="*/ 37 w 38"/>
                    <a:gd name="T33" fmla="*/ 7 h 36"/>
                    <a:gd name="T34" fmla="*/ 35 w 38"/>
                    <a:gd name="T35" fmla="*/ 3 h 36"/>
                    <a:gd name="T36" fmla="*/ 30 w 38"/>
                    <a:gd name="T37" fmla="*/ 1 h 36"/>
                    <a:gd name="T38" fmla="*/ 28 w 38"/>
                    <a:gd name="T39" fmla="*/ 0 h 36"/>
                    <a:gd name="T40" fmla="*/ 26 w 38"/>
                    <a:gd name="T41" fmla="*/ 0 h 36"/>
                    <a:gd name="T42" fmla="*/ 25 w 38"/>
                    <a:gd name="T4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36">
                      <a:moveTo>
                        <a:pt x="25" y="0"/>
                      </a:moveTo>
                      <a:cubicBezTo>
                        <a:pt x="24" y="0"/>
                        <a:pt x="23" y="0"/>
                        <a:pt x="22" y="1"/>
                      </a:cubicBezTo>
                      <a:cubicBezTo>
                        <a:pt x="21" y="1"/>
                        <a:pt x="20" y="1"/>
                        <a:pt x="19" y="1"/>
                      </a:cubicBezTo>
                      <a:cubicBezTo>
                        <a:pt x="14" y="3"/>
                        <a:pt x="11" y="6"/>
                        <a:pt x="7" y="9"/>
                      </a:cubicBezTo>
                      <a:cubicBezTo>
                        <a:pt x="6" y="11"/>
                        <a:pt x="4" y="13"/>
                        <a:pt x="3" y="15"/>
                      </a:cubicBezTo>
                      <a:cubicBezTo>
                        <a:pt x="2" y="17"/>
                        <a:pt x="1" y="19"/>
                        <a:pt x="1" y="21"/>
                      </a:cubicBezTo>
                      <a:cubicBezTo>
                        <a:pt x="0" y="23"/>
                        <a:pt x="0" y="26"/>
                        <a:pt x="1" y="28"/>
                      </a:cubicBezTo>
                      <a:cubicBezTo>
                        <a:pt x="2" y="30"/>
                        <a:pt x="3" y="32"/>
                        <a:pt x="5" y="34"/>
                      </a:cubicBezTo>
                      <a:cubicBezTo>
                        <a:pt x="6" y="35"/>
                        <a:pt x="8" y="36"/>
                        <a:pt x="10" y="36"/>
                      </a:cubicBezTo>
                      <a:cubicBezTo>
                        <a:pt x="11" y="36"/>
                        <a:pt x="12" y="36"/>
                        <a:pt x="13" y="36"/>
                      </a:cubicBezTo>
                      <a:cubicBezTo>
                        <a:pt x="14" y="36"/>
                        <a:pt x="16" y="36"/>
                        <a:pt x="17" y="36"/>
                      </a:cubicBezTo>
                      <a:cubicBezTo>
                        <a:pt x="19" y="35"/>
                        <a:pt x="21" y="34"/>
                        <a:pt x="22" y="33"/>
                      </a:cubicBezTo>
                      <a:cubicBezTo>
                        <a:pt x="24" y="32"/>
                        <a:pt x="26" y="31"/>
                        <a:pt x="28" y="29"/>
                      </a:cubicBezTo>
                      <a:cubicBezTo>
                        <a:pt x="31" y="27"/>
                        <a:pt x="34" y="24"/>
                        <a:pt x="35" y="21"/>
                      </a:cubicBezTo>
                      <a:cubicBezTo>
                        <a:pt x="35" y="20"/>
                        <a:pt x="36" y="19"/>
                        <a:pt x="36" y="18"/>
                      </a:cubicBezTo>
                      <a:cubicBezTo>
                        <a:pt x="36" y="17"/>
                        <a:pt x="37" y="16"/>
                        <a:pt x="37" y="16"/>
                      </a:cubicBezTo>
                      <a:cubicBezTo>
                        <a:pt x="38" y="13"/>
                        <a:pt x="38" y="10"/>
                        <a:pt x="37" y="7"/>
                      </a:cubicBezTo>
                      <a:cubicBezTo>
                        <a:pt x="37" y="6"/>
                        <a:pt x="36" y="4"/>
                        <a:pt x="35" y="3"/>
                      </a:cubicBezTo>
                      <a:cubicBezTo>
                        <a:pt x="34" y="2"/>
                        <a:pt x="32" y="1"/>
                        <a:pt x="30" y="1"/>
                      </a:cubicBezTo>
                      <a:cubicBezTo>
                        <a:pt x="30" y="0"/>
                        <a:pt x="29" y="0"/>
                        <a:pt x="28" y="0"/>
                      </a:cubicBezTo>
                      <a:cubicBezTo>
                        <a:pt x="27" y="0"/>
                        <a:pt x="27" y="0"/>
                        <a:pt x="26" y="0"/>
                      </a:cubicBezTo>
                      <a:cubicBezTo>
                        <a:pt x="26" y="0"/>
                        <a:pt x="26" y="0"/>
                        <a:pt x="25" y="0"/>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27" name="Freeform 152"/>
                <p:cNvSpPr/>
                <p:nvPr>
                  <p:custDataLst>
                    <p:tags r:id="rId35"/>
                  </p:custDataLst>
                </p:nvPr>
              </p:nvSpPr>
              <p:spPr bwMode="auto">
                <a:xfrm>
                  <a:off x="5647" y="3401"/>
                  <a:ext cx="41" cy="46"/>
                </a:xfrm>
                <a:custGeom>
                  <a:avLst/>
                  <a:gdLst>
                    <a:gd name="T0" fmla="*/ 7 w 16"/>
                    <a:gd name="T1" fmla="*/ 0 h 18"/>
                    <a:gd name="T2" fmla="*/ 6 w 16"/>
                    <a:gd name="T3" fmla="*/ 1 h 18"/>
                    <a:gd name="T4" fmla="*/ 5 w 16"/>
                    <a:gd name="T5" fmla="*/ 1 h 18"/>
                    <a:gd name="T6" fmla="*/ 2 w 16"/>
                    <a:gd name="T7" fmla="*/ 4 h 18"/>
                    <a:gd name="T8" fmla="*/ 1 w 16"/>
                    <a:gd name="T9" fmla="*/ 7 h 18"/>
                    <a:gd name="T10" fmla="*/ 0 w 16"/>
                    <a:gd name="T11" fmla="*/ 9 h 18"/>
                    <a:gd name="T12" fmla="*/ 0 w 16"/>
                    <a:gd name="T13" fmla="*/ 15 h 18"/>
                    <a:gd name="T14" fmla="*/ 3 w 16"/>
                    <a:gd name="T15" fmla="*/ 18 h 18"/>
                    <a:gd name="T16" fmla="*/ 5 w 16"/>
                    <a:gd name="T17" fmla="*/ 18 h 18"/>
                    <a:gd name="T18" fmla="*/ 7 w 16"/>
                    <a:gd name="T19" fmla="*/ 18 h 18"/>
                    <a:gd name="T20" fmla="*/ 10 w 16"/>
                    <a:gd name="T21" fmla="*/ 17 h 18"/>
                    <a:gd name="T22" fmla="*/ 14 w 16"/>
                    <a:gd name="T23" fmla="*/ 13 h 18"/>
                    <a:gd name="T24" fmla="*/ 15 w 16"/>
                    <a:gd name="T25" fmla="*/ 11 h 18"/>
                    <a:gd name="T26" fmla="*/ 16 w 16"/>
                    <a:gd name="T27" fmla="*/ 7 h 18"/>
                    <a:gd name="T28" fmla="*/ 16 w 16"/>
                    <a:gd name="T29" fmla="*/ 5 h 18"/>
                    <a:gd name="T30" fmla="*/ 15 w 16"/>
                    <a:gd name="T31" fmla="*/ 3 h 18"/>
                    <a:gd name="T32" fmla="*/ 13 w 16"/>
                    <a:gd name="T33" fmla="*/ 2 h 18"/>
                    <a:gd name="T34" fmla="*/ 11 w 16"/>
                    <a:gd name="T35" fmla="*/ 0 h 18"/>
                    <a:gd name="T36" fmla="*/ 9 w 16"/>
                    <a:gd name="T37" fmla="*/ 0 h 18"/>
                    <a:gd name="T38" fmla="*/ 7 w 16"/>
                    <a:gd name="T3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18">
                      <a:moveTo>
                        <a:pt x="7" y="0"/>
                      </a:moveTo>
                      <a:cubicBezTo>
                        <a:pt x="7" y="0"/>
                        <a:pt x="7" y="0"/>
                        <a:pt x="6" y="1"/>
                      </a:cubicBezTo>
                      <a:cubicBezTo>
                        <a:pt x="6" y="1"/>
                        <a:pt x="5" y="1"/>
                        <a:pt x="5" y="1"/>
                      </a:cubicBezTo>
                      <a:cubicBezTo>
                        <a:pt x="4" y="2"/>
                        <a:pt x="3" y="3"/>
                        <a:pt x="2" y="4"/>
                      </a:cubicBezTo>
                      <a:cubicBezTo>
                        <a:pt x="2" y="5"/>
                        <a:pt x="1" y="6"/>
                        <a:pt x="1" y="7"/>
                      </a:cubicBezTo>
                      <a:cubicBezTo>
                        <a:pt x="1" y="7"/>
                        <a:pt x="0" y="8"/>
                        <a:pt x="0" y="9"/>
                      </a:cubicBezTo>
                      <a:cubicBezTo>
                        <a:pt x="0" y="11"/>
                        <a:pt x="0" y="13"/>
                        <a:pt x="0" y="15"/>
                      </a:cubicBezTo>
                      <a:cubicBezTo>
                        <a:pt x="0" y="16"/>
                        <a:pt x="2" y="18"/>
                        <a:pt x="3" y="18"/>
                      </a:cubicBezTo>
                      <a:cubicBezTo>
                        <a:pt x="4" y="18"/>
                        <a:pt x="5" y="18"/>
                        <a:pt x="5" y="18"/>
                      </a:cubicBezTo>
                      <a:cubicBezTo>
                        <a:pt x="6" y="18"/>
                        <a:pt x="7" y="18"/>
                        <a:pt x="7" y="18"/>
                      </a:cubicBezTo>
                      <a:cubicBezTo>
                        <a:pt x="8" y="18"/>
                        <a:pt x="9" y="17"/>
                        <a:pt x="10" y="17"/>
                      </a:cubicBezTo>
                      <a:cubicBezTo>
                        <a:pt x="11" y="16"/>
                        <a:pt x="13" y="14"/>
                        <a:pt x="14" y="13"/>
                      </a:cubicBezTo>
                      <a:cubicBezTo>
                        <a:pt x="14" y="12"/>
                        <a:pt x="15" y="12"/>
                        <a:pt x="15" y="11"/>
                      </a:cubicBezTo>
                      <a:cubicBezTo>
                        <a:pt x="16" y="10"/>
                        <a:pt x="16" y="8"/>
                        <a:pt x="16" y="7"/>
                      </a:cubicBezTo>
                      <a:cubicBezTo>
                        <a:pt x="16" y="6"/>
                        <a:pt x="16" y="6"/>
                        <a:pt x="16" y="5"/>
                      </a:cubicBezTo>
                      <a:cubicBezTo>
                        <a:pt x="16" y="4"/>
                        <a:pt x="16" y="4"/>
                        <a:pt x="15" y="3"/>
                      </a:cubicBezTo>
                      <a:cubicBezTo>
                        <a:pt x="15" y="2"/>
                        <a:pt x="14" y="2"/>
                        <a:pt x="13" y="2"/>
                      </a:cubicBezTo>
                      <a:cubicBezTo>
                        <a:pt x="13" y="1"/>
                        <a:pt x="12" y="1"/>
                        <a:pt x="11" y="0"/>
                      </a:cubicBezTo>
                      <a:cubicBezTo>
                        <a:pt x="10" y="0"/>
                        <a:pt x="10" y="0"/>
                        <a:pt x="9" y="0"/>
                      </a:cubicBezTo>
                      <a:cubicBezTo>
                        <a:pt x="8" y="0"/>
                        <a:pt x="8" y="0"/>
                        <a:pt x="7" y="0"/>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grpSp>
          <p:sp>
            <p:nvSpPr>
              <p:cNvPr id="29" name="Freeform 153"/>
              <p:cNvSpPr>
                <a:spLocks noEditPoints="1"/>
              </p:cNvSpPr>
              <p:nvPr>
                <p:custDataLst>
                  <p:tags r:id="rId36"/>
                </p:custDataLst>
              </p:nvPr>
            </p:nvSpPr>
            <p:spPr bwMode="auto">
              <a:xfrm rot="20940000">
                <a:off x="5978" y="3430"/>
                <a:ext cx="173" cy="380"/>
              </a:xfrm>
              <a:custGeom>
                <a:avLst/>
                <a:gdLst>
                  <a:gd name="T0" fmla="*/ 45 w 78"/>
                  <a:gd name="T1" fmla="*/ 3 h 173"/>
                  <a:gd name="T2" fmla="*/ 51 w 78"/>
                  <a:gd name="T3" fmla="*/ 13 h 173"/>
                  <a:gd name="T4" fmla="*/ 56 w 78"/>
                  <a:gd name="T5" fmla="*/ 14 h 173"/>
                  <a:gd name="T6" fmla="*/ 58 w 78"/>
                  <a:gd name="T7" fmla="*/ 8 h 173"/>
                  <a:gd name="T8" fmla="*/ 56 w 78"/>
                  <a:gd name="T9" fmla="*/ 6 h 173"/>
                  <a:gd name="T10" fmla="*/ 53 w 78"/>
                  <a:gd name="T11" fmla="*/ 1 h 173"/>
                  <a:gd name="T12" fmla="*/ 50 w 78"/>
                  <a:gd name="T13" fmla="*/ 0 h 173"/>
                  <a:gd name="T14" fmla="*/ 10 w 78"/>
                  <a:gd name="T15" fmla="*/ 161 h 173"/>
                  <a:gd name="T16" fmla="*/ 2 w 78"/>
                  <a:gd name="T17" fmla="*/ 170 h 173"/>
                  <a:gd name="T18" fmla="*/ 7 w 78"/>
                  <a:gd name="T19" fmla="*/ 172 h 173"/>
                  <a:gd name="T20" fmla="*/ 16 w 78"/>
                  <a:gd name="T21" fmla="*/ 163 h 173"/>
                  <a:gd name="T22" fmla="*/ 12 w 78"/>
                  <a:gd name="T23" fmla="*/ 160 h 173"/>
                  <a:gd name="T24" fmla="*/ 45 w 78"/>
                  <a:gd name="T25" fmla="*/ 142 h 173"/>
                  <a:gd name="T26" fmla="*/ 40 w 78"/>
                  <a:gd name="T27" fmla="*/ 148 h 173"/>
                  <a:gd name="T28" fmla="*/ 43 w 78"/>
                  <a:gd name="T29" fmla="*/ 155 h 173"/>
                  <a:gd name="T30" fmla="*/ 46 w 78"/>
                  <a:gd name="T31" fmla="*/ 153 h 173"/>
                  <a:gd name="T32" fmla="*/ 48 w 78"/>
                  <a:gd name="T33" fmla="*/ 152 h 173"/>
                  <a:gd name="T34" fmla="*/ 53 w 78"/>
                  <a:gd name="T35" fmla="*/ 145 h 173"/>
                  <a:gd name="T36" fmla="*/ 48 w 78"/>
                  <a:gd name="T37" fmla="*/ 141 h 173"/>
                  <a:gd name="T38" fmla="*/ 48 w 78"/>
                  <a:gd name="T39" fmla="*/ 114 h 173"/>
                  <a:gd name="T40" fmla="*/ 43 w 78"/>
                  <a:gd name="T41" fmla="*/ 121 h 173"/>
                  <a:gd name="T42" fmla="*/ 40 w 78"/>
                  <a:gd name="T43" fmla="*/ 124 h 173"/>
                  <a:gd name="T44" fmla="*/ 40 w 78"/>
                  <a:gd name="T45" fmla="*/ 130 h 173"/>
                  <a:gd name="T46" fmla="*/ 46 w 78"/>
                  <a:gd name="T47" fmla="*/ 130 h 173"/>
                  <a:gd name="T48" fmla="*/ 48 w 78"/>
                  <a:gd name="T49" fmla="*/ 128 h 173"/>
                  <a:gd name="T50" fmla="*/ 53 w 78"/>
                  <a:gd name="T51" fmla="*/ 121 h 173"/>
                  <a:gd name="T52" fmla="*/ 52 w 78"/>
                  <a:gd name="T53" fmla="*/ 115 h 173"/>
                  <a:gd name="T54" fmla="*/ 48 w 78"/>
                  <a:gd name="T55" fmla="*/ 114 h 173"/>
                  <a:gd name="T56" fmla="*/ 66 w 78"/>
                  <a:gd name="T57" fmla="*/ 109 h 173"/>
                  <a:gd name="T58" fmla="*/ 65 w 78"/>
                  <a:gd name="T59" fmla="*/ 110 h 173"/>
                  <a:gd name="T60" fmla="*/ 67 w 78"/>
                  <a:gd name="T61" fmla="*/ 115 h 173"/>
                  <a:gd name="T62" fmla="*/ 73 w 78"/>
                  <a:gd name="T63" fmla="*/ 114 h 173"/>
                  <a:gd name="T64" fmla="*/ 72 w 78"/>
                  <a:gd name="T65" fmla="*/ 102 h 173"/>
                  <a:gd name="T66" fmla="*/ 67 w 78"/>
                  <a:gd name="T67" fmla="*/ 105 h 173"/>
                  <a:gd name="T68" fmla="*/ 67 w 78"/>
                  <a:gd name="T69" fmla="*/ 68 h 173"/>
                  <a:gd name="T70" fmla="*/ 66 w 78"/>
                  <a:gd name="T71" fmla="*/ 74 h 173"/>
                  <a:gd name="T72" fmla="*/ 67 w 78"/>
                  <a:gd name="T73" fmla="*/ 77 h 173"/>
                  <a:gd name="T74" fmla="*/ 72 w 78"/>
                  <a:gd name="T75" fmla="*/ 79 h 173"/>
                  <a:gd name="T76" fmla="*/ 75 w 78"/>
                  <a:gd name="T77" fmla="*/ 75 h 173"/>
                  <a:gd name="T78" fmla="*/ 75 w 78"/>
                  <a:gd name="T79" fmla="*/ 73 h 173"/>
                  <a:gd name="T80" fmla="*/ 74 w 78"/>
                  <a:gd name="T81" fmla="*/ 65 h 173"/>
                  <a:gd name="T82" fmla="*/ 68 w 78"/>
                  <a:gd name="T83" fmla="*/ 65 h 173"/>
                  <a:gd name="T84" fmla="*/ 49 w 78"/>
                  <a:gd name="T85" fmla="*/ 48 h 173"/>
                  <a:gd name="T86" fmla="*/ 49 w 78"/>
                  <a:gd name="T87" fmla="*/ 47 h 173"/>
                  <a:gd name="T88" fmla="*/ 51 w 78"/>
                  <a:gd name="T89" fmla="*/ 38 h 173"/>
                  <a:gd name="T90" fmla="*/ 49 w 78"/>
                  <a:gd name="T91" fmla="*/ 47 h 173"/>
                  <a:gd name="T92" fmla="*/ 49 w 78"/>
                  <a:gd name="T93" fmla="*/ 49 h 173"/>
                  <a:gd name="T94" fmla="*/ 52 w 78"/>
                  <a:gd name="T95" fmla="*/ 54 h 173"/>
                  <a:gd name="T96" fmla="*/ 57 w 78"/>
                  <a:gd name="T97" fmla="*/ 51 h 173"/>
                  <a:gd name="T98" fmla="*/ 58 w 78"/>
                  <a:gd name="T99" fmla="*/ 47 h 173"/>
                  <a:gd name="T100" fmla="*/ 58 w 78"/>
                  <a:gd name="T101" fmla="*/ 41 h 173"/>
                  <a:gd name="T102" fmla="*/ 54 w 78"/>
                  <a:gd name="T103" fmla="*/ 37 h 173"/>
                  <a:gd name="T104" fmla="*/ 72 w 78"/>
                  <a:gd name="T105" fmla="*/ 24 h 173"/>
                  <a:gd name="T106" fmla="*/ 69 w 78"/>
                  <a:gd name="T107" fmla="*/ 33 h 173"/>
                  <a:gd name="T108" fmla="*/ 70 w 78"/>
                  <a:gd name="T109" fmla="*/ 38 h 173"/>
                  <a:gd name="T110" fmla="*/ 74 w 78"/>
                  <a:gd name="T111" fmla="*/ 42 h 173"/>
                  <a:gd name="T112" fmla="*/ 78 w 78"/>
                  <a:gd name="T113" fmla="*/ 38 h 173"/>
                  <a:gd name="T114" fmla="*/ 78 w 78"/>
                  <a:gd name="T115" fmla="*/ 35 h 173"/>
                  <a:gd name="T116" fmla="*/ 77 w 78"/>
                  <a:gd name="T117" fmla="*/ 27 h 173"/>
                  <a:gd name="T118" fmla="*/ 72 w 78"/>
                  <a:gd name="T119" fmla="*/ 2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173">
                    <a:moveTo>
                      <a:pt x="47" y="0"/>
                    </a:moveTo>
                    <a:cubicBezTo>
                      <a:pt x="46" y="1"/>
                      <a:pt x="46" y="2"/>
                      <a:pt x="45" y="3"/>
                    </a:cubicBezTo>
                    <a:cubicBezTo>
                      <a:pt x="45" y="4"/>
                      <a:pt x="45" y="5"/>
                      <a:pt x="46" y="6"/>
                    </a:cubicBezTo>
                    <a:cubicBezTo>
                      <a:pt x="47" y="8"/>
                      <a:pt x="49" y="10"/>
                      <a:pt x="51" y="13"/>
                    </a:cubicBezTo>
                    <a:cubicBezTo>
                      <a:pt x="51" y="14"/>
                      <a:pt x="52" y="14"/>
                      <a:pt x="53" y="15"/>
                    </a:cubicBezTo>
                    <a:cubicBezTo>
                      <a:pt x="54" y="15"/>
                      <a:pt x="55" y="15"/>
                      <a:pt x="56" y="14"/>
                    </a:cubicBezTo>
                    <a:cubicBezTo>
                      <a:pt x="57" y="14"/>
                      <a:pt x="58" y="13"/>
                      <a:pt x="58" y="12"/>
                    </a:cubicBezTo>
                    <a:cubicBezTo>
                      <a:pt x="59" y="11"/>
                      <a:pt x="59" y="9"/>
                      <a:pt x="58" y="8"/>
                    </a:cubicBezTo>
                    <a:cubicBezTo>
                      <a:pt x="58" y="8"/>
                      <a:pt x="57" y="7"/>
                      <a:pt x="57" y="7"/>
                    </a:cubicBezTo>
                    <a:cubicBezTo>
                      <a:pt x="57" y="6"/>
                      <a:pt x="57" y="6"/>
                      <a:pt x="56" y="6"/>
                    </a:cubicBezTo>
                    <a:cubicBezTo>
                      <a:pt x="55" y="5"/>
                      <a:pt x="54" y="3"/>
                      <a:pt x="53" y="2"/>
                    </a:cubicBezTo>
                    <a:cubicBezTo>
                      <a:pt x="53" y="1"/>
                      <a:pt x="53" y="1"/>
                      <a:pt x="53" y="1"/>
                    </a:cubicBezTo>
                    <a:cubicBezTo>
                      <a:pt x="52" y="0"/>
                      <a:pt x="51" y="0"/>
                      <a:pt x="51" y="0"/>
                    </a:cubicBezTo>
                    <a:cubicBezTo>
                      <a:pt x="50" y="0"/>
                      <a:pt x="50" y="0"/>
                      <a:pt x="50" y="0"/>
                    </a:cubicBezTo>
                    <a:cubicBezTo>
                      <a:pt x="49" y="0"/>
                      <a:pt x="48" y="0"/>
                      <a:pt x="47" y="0"/>
                    </a:cubicBezTo>
                    <a:close/>
                    <a:moveTo>
                      <a:pt x="10" y="161"/>
                    </a:moveTo>
                    <a:cubicBezTo>
                      <a:pt x="8" y="162"/>
                      <a:pt x="5" y="163"/>
                      <a:pt x="3" y="164"/>
                    </a:cubicBezTo>
                    <a:cubicBezTo>
                      <a:pt x="1" y="166"/>
                      <a:pt x="0" y="168"/>
                      <a:pt x="2" y="170"/>
                    </a:cubicBezTo>
                    <a:cubicBezTo>
                      <a:pt x="2" y="171"/>
                      <a:pt x="3" y="172"/>
                      <a:pt x="4" y="172"/>
                    </a:cubicBezTo>
                    <a:cubicBezTo>
                      <a:pt x="5" y="173"/>
                      <a:pt x="6" y="172"/>
                      <a:pt x="7" y="172"/>
                    </a:cubicBezTo>
                    <a:cubicBezTo>
                      <a:pt x="10" y="171"/>
                      <a:pt x="12" y="170"/>
                      <a:pt x="14" y="169"/>
                    </a:cubicBezTo>
                    <a:cubicBezTo>
                      <a:pt x="16" y="167"/>
                      <a:pt x="17" y="165"/>
                      <a:pt x="16" y="163"/>
                    </a:cubicBezTo>
                    <a:cubicBezTo>
                      <a:pt x="15" y="162"/>
                      <a:pt x="14" y="161"/>
                      <a:pt x="13" y="161"/>
                    </a:cubicBezTo>
                    <a:cubicBezTo>
                      <a:pt x="13" y="161"/>
                      <a:pt x="12" y="160"/>
                      <a:pt x="12" y="160"/>
                    </a:cubicBezTo>
                    <a:cubicBezTo>
                      <a:pt x="11" y="160"/>
                      <a:pt x="10" y="161"/>
                      <a:pt x="10" y="161"/>
                    </a:cubicBezTo>
                    <a:close/>
                    <a:moveTo>
                      <a:pt x="45" y="142"/>
                    </a:moveTo>
                    <a:cubicBezTo>
                      <a:pt x="44" y="144"/>
                      <a:pt x="42" y="146"/>
                      <a:pt x="40" y="147"/>
                    </a:cubicBezTo>
                    <a:cubicBezTo>
                      <a:pt x="40" y="147"/>
                      <a:pt x="40" y="147"/>
                      <a:pt x="40" y="148"/>
                    </a:cubicBezTo>
                    <a:cubicBezTo>
                      <a:pt x="38" y="149"/>
                      <a:pt x="38" y="152"/>
                      <a:pt x="40" y="154"/>
                    </a:cubicBezTo>
                    <a:cubicBezTo>
                      <a:pt x="40" y="154"/>
                      <a:pt x="41" y="155"/>
                      <a:pt x="43" y="155"/>
                    </a:cubicBezTo>
                    <a:cubicBezTo>
                      <a:pt x="44" y="155"/>
                      <a:pt x="45" y="154"/>
                      <a:pt x="46" y="154"/>
                    </a:cubicBezTo>
                    <a:cubicBezTo>
                      <a:pt x="46" y="154"/>
                      <a:pt x="46" y="153"/>
                      <a:pt x="46" y="153"/>
                    </a:cubicBezTo>
                    <a:cubicBezTo>
                      <a:pt x="47" y="153"/>
                      <a:pt x="47" y="153"/>
                      <a:pt x="47" y="152"/>
                    </a:cubicBezTo>
                    <a:cubicBezTo>
                      <a:pt x="48" y="152"/>
                      <a:pt x="48" y="152"/>
                      <a:pt x="48" y="152"/>
                    </a:cubicBezTo>
                    <a:cubicBezTo>
                      <a:pt x="49" y="150"/>
                      <a:pt x="50" y="149"/>
                      <a:pt x="51" y="148"/>
                    </a:cubicBezTo>
                    <a:cubicBezTo>
                      <a:pt x="52" y="147"/>
                      <a:pt x="53" y="146"/>
                      <a:pt x="53" y="145"/>
                    </a:cubicBezTo>
                    <a:cubicBezTo>
                      <a:pt x="53" y="144"/>
                      <a:pt x="52" y="143"/>
                      <a:pt x="51" y="142"/>
                    </a:cubicBezTo>
                    <a:cubicBezTo>
                      <a:pt x="51" y="141"/>
                      <a:pt x="50" y="141"/>
                      <a:pt x="48" y="141"/>
                    </a:cubicBezTo>
                    <a:cubicBezTo>
                      <a:pt x="47" y="141"/>
                      <a:pt x="46" y="141"/>
                      <a:pt x="45" y="142"/>
                    </a:cubicBezTo>
                    <a:close/>
                    <a:moveTo>
                      <a:pt x="48" y="114"/>
                    </a:moveTo>
                    <a:cubicBezTo>
                      <a:pt x="47" y="115"/>
                      <a:pt x="46" y="115"/>
                      <a:pt x="46" y="116"/>
                    </a:cubicBezTo>
                    <a:cubicBezTo>
                      <a:pt x="45" y="118"/>
                      <a:pt x="44" y="119"/>
                      <a:pt x="43" y="121"/>
                    </a:cubicBezTo>
                    <a:cubicBezTo>
                      <a:pt x="43" y="121"/>
                      <a:pt x="42" y="122"/>
                      <a:pt x="41" y="123"/>
                    </a:cubicBezTo>
                    <a:cubicBezTo>
                      <a:pt x="41" y="123"/>
                      <a:pt x="41" y="124"/>
                      <a:pt x="40" y="124"/>
                    </a:cubicBezTo>
                    <a:cubicBezTo>
                      <a:pt x="39" y="125"/>
                      <a:pt x="39" y="126"/>
                      <a:pt x="39" y="127"/>
                    </a:cubicBezTo>
                    <a:cubicBezTo>
                      <a:pt x="39" y="128"/>
                      <a:pt x="39" y="130"/>
                      <a:pt x="40" y="130"/>
                    </a:cubicBezTo>
                    <a:cubicBezTo>
                      <a:pt x="41" y="131"/>
                      <a:pt x="42" y="132"/>
                      <a:pt x="43" y="132"/>
                    </a:cubicBezTo>
                    <a:cubicBezTo>
                      <a:pt x="44" y="132"/>
                      <a:pt x="46" y="131"/>
                      <a:pt x="46" y="130"/>
                    </a:cubicBezTo>
                    <a:cubicBezTo>
                      <a:pt x="47" y="130"/>
                      <a:pt x="47" y="129"/>
                      <a:pt x="48" y="129"/>
                    </a:cubicBezTo>
                    <a:cubicBezTo>
                      <a:pt x="48" y="128"/>
                      <a:pt x="48" y="128"/>
                      <a:pt x="48" y="128"/>
                    </a:cubicBezTo>
                    <a:cubicBezTo>
                      <a:pt x="49" y="128"/>
                      <a:pt x="49" y="128"/>
                      <a:pt x="49" y="127"/>
                    </a:cubicBezTo>
                    <a:cubicBezTo>
                      <a:pt x="50" y="125"/>
                      <a:pt x="52" y="123"/>
                      <a:pt x="53" y="121"/>
                    </a:cubicBezTo>
                    <a:cubicBezTo>
                      <a:pt x="54" y="120"/>
                      <a:pt x="54" y="118"/>
                      <a:pt x="54" y="117"/>
                    </a:cubicBezTo>
                    <a:cubicBezTo>
                      <a:pt x="53" y="116"/>
                      <a:pt x="53" y="115"/>
                      <a:pt x="52" y="115"/>
                    </a:cubicBezTo>
                    <a:cubicBezTo>
                      <a:pt x="51" y="114"/>
                      <a:pt x="50" y="114"/>
                      <a:pt x="50" y="114"/>
                    </a:cubicBezTo>
                    <a:cubicBezTo>
                      <a:pt x="49" y="114"/>
                      <a:pt x="49" y="114"/>
                      <a:pt x="48" y="114"/>
                    </a:cubicBezTo>
                    <a:close/>
                    <a:moveTo>
                      <a:pt x="67" y="105"/>
                    </a:moveTo>
                    <a:cubicBezTo>
                      <a:pt x="67" y="106"/>
                      <a:pt x="66" y="108"/>
                      <a:pt x="66" y="109"/>
                    </a:cubicBezTo>
                    <a:cubicBezTo>
                      <a:pt x="66" y="109"/>
                      <a:pt x="66" y="109"/>
                      <a:pt x="66" y="109"/>
                    </a:cubicBezTo>
                    <a:cubicBezTo>
                      <a:pt x="65" y="110"/>
                      <a:pt x="65" y="110"/>
                      <a:pt x="65" y="110"/>
                    </a:cubicBezTo>
                    <a:cubicBezTo>
                      <a:pt x="65" y="111"/>
                      <a:pt x="65" y="112"/>
                      <a:pt x="65" y="113"/>
                    </a:cubicBezTo>
                    <a:cubicBezTo>
                      <a:pt x="65" y="114"/>
                      <a:pt x="66" y="115"/>
                      <a:pt x="67" y="115"/>
                    </a:cubicBezTo>
                    <a:cubicBezTo>
                      <a:pt x="68" y="116"/>
                      <a:pt x="69" y="116"/>
                      <a:pt x="70" y="116"/>
                    </a:cubicBezTo>
                    <a:cubicBezTo>
                      <a:pt x="71" y="115"/>
                      <a:pt x="73" y="115"/>
                      <a:pt x="73" y="114"/>
                    </a:cubicBezTo>
                    <a:cubicBezTo>
                      <a:pt x="74" y="112"/>
                      <a:pt x="75" y="109"/>
                      <a:pt x="75" y="107"/>
                    </a:cubicBezTo>
                    <a:cubicBezTo>
                      <a:pt x="76" y="105"/>
                      <a:pt x="75" y="103"/>
                      <a:pt x="72" y="102"/>
                    </a:cubicBezTo>
                    <a:cubicBezTo>
                      <a:pt x="72" y="102"/>
                      <a:pt x="72" y="102"/>
                      <a:pt x="71" y="102"/>
                    </a:cubicBezTo>
                    <a:cubicBezTo>
                      <a:pt x="69" y="102"/>
                      <a:pt x="68" y="103"/>
                      <a:pt x="67" y="105"/>
                    </a:cubicBezTo>
                    <a:close/>
                    <a:moveTo>
                      <a:pt x="68" y="65"/>
                    </a:moveTo>
                    <a:cubicBezTo>
                      <a:pt x="67" y="66"/>
                      <a:pt x="67" y="67"/>
                      <a:pt x="67" y="68"/>
                    </a:cubicBezTo>
                    <a:cubicBezTo>
                      <a:pt x="67" y="70"/>
                      <a:pt x="66" y="71"/>
                      <a:pt x="66" y="73"/>
                    </a:cubicBezTo>
                    <a:cubicBezTo>
                      <a:pt x="66" y="73"/>
                      <a:pt x="66" y="73"/>
                      <a:pt x="66" y="74"/>
                    </a:cubicBezTo>
                    <a:cubicBezTo>
                      <a:pt x="66" y="74"/>
                      <a:pt x="66" y="75"/>
                      <a:pt x="66" y="75"/>
                    </a:cubicBezTo>
                    <a:cubicBezTo>
                      <a:pt x="66" y="76"/>
                      <a:pt x="66" y="77"/>
                      <a:pt x="67" y="77"/>
                    </a:cubicBezTo>
                    <a:cubicBezTo>
                      <a:pt x="67" y="78"/>
                      <a:pt x="68" y="79"/>
                      <a:pt x="69" y="79"/>
                    </a:cubicBezTo>
                    <a:cubicBezTo>
                      <a:pt x="70" y="79"/>
                      <a:pt x="71" y="79"/>
                      <a:pt x="72" y="79"/>
                    </a:cubicBezTo>
                    <a:cubicBezTo>
                      <a:pt x="73" y="78"/>
                      <a:pt x="74" y="77"/>
                      <a:pt x="74" y="76"/>
                    </a:cubicBezTo>
                    <a:cubicBezTo>
                      <a:pt x="74" y="76"/>
                      <a:pt x="75" y="75"/>
                      <a:pt x="75" y="75"/>
                    </a:cubicBezTo>
                    <a:cubicBezTo>
                      <a:pt x="75" y="75"/>
                      <a:pt x="75" y="74"/>
                      <a:pt x="75" y="74"/>
                    </a:cubicBezTo>
                    <a:cubicBezTo>
                      <a:pt x="75" y="74"/>
                      <a:pt x="75" y="73"/>
                      <a:pt x="75" y="73"/>
                    </a:cubicBezTo>
                    <a:cubicBezTo>
                      <a:pt x="75" y="71"/>
                      <a:pt x="75" y="70"/>
                      <a:pt x="75" y="68"/>
                    </a:cubicBezTo>
                    <a:cubicBezTo>
                      <a:pt x="75" y="67"/>
                      <a:pt x="75" y="66"/>
                      <a:pt x="74" y="65"/>
                    </a:cubicBezTo>
                    <a:cubicBezTo>
                      <a:pt x="73" y="64"/>
                      <a:pt x="72" y="64"/>
                      <a:pt x="71" y="64"/>
                    </a:cubicBezTo>
                    <a:cubicBezTo>
                      <a:pt x="70" y="64"/>
                      <a:pt x="69" y="64"/>
                      <a:pt x="68" y="65"/>
                    </a:cubicBezTo>
                    <a:close/>
                    <a:moveTo>
                      <a:pt x="49" y="47"/>
                    </a:moveTo>
                    <a:cubicBezTo>
                      <a:pt x="49" y="47"/>
                      <a:pt x="49" y="47"/>
                      <a:pt x="49" y="48"/>
                    </a:cubicBezTo>
                    <a:cubicBezTo>
                      <a:pt x="49" y="48"/>
                      <a:pt x="49" y="48"/>
                      <a:pt x="49" y="48"/>
                    </a:cubicBezTo>
                    <a:cubicBezTo>
                      <a:pt x="49" y="47"/>
                      <a:pt x="49" y="47"/>
                      <a:pt x="49" y="47"/>
                    </a:cubicBezTo>
                    <a:cubicBezTo>
                      <a:pt x="49" y="47"/>
                      <a:pt x="49" y="47"/>
                      <a:pt x="49" y="47"/>
                    </a:cubicBezTo>
                    <a:close/>
                    <a:moveTo>
                      <a:pt x="51" y="38"/>
                    </a:moveTo>
                    <a:cubicBezTo>
                      <a:pt x="50" y="39"/>
                      <a:pt x="50" y="40"/>
                      <a:pt x="50" y="41"/>
                    </a:cubicBezTo>
                    <a:cubicBezTo>
                      <a:pt x="50" y="43"/>
                      <a:pt x="49" y="45"/>
                      <a:pt x="49" y="47"/>
                    </a:cubicBezTo>
                    <a:cubicBezTo>
                      <a:pt x="49" y="47"/>
                      <a:pt x="49" y="48"/>
                      <a:pt x="49" y="48"/>
                    </a:cubicBezTo>
                    <a:cubicBezTo>
                      <a:pt x="49" y="49"/>
                      <a:pt x="49" y="49"/>
                      <a:pt x="49" y="49"/>
                    </a:cubicBezTo>
                    <a:cubicBezTo>
                      <a:pt x="49" y="50"/>
                      <a:pt x="49" y="51"/>
                      <a:pt x="49" y="52"/>
                    </a:cubicBezTo>
                    <a:cubicBezTo>
                      <a:pt x="50" y="53"/>
                      <a:pt x="51" y="53"/>
                      <a:pt x="52" y="54"/>
                    </a:cubicBezTo>
                    <a:cubicBezTo>
                      <a:pt x="53" y="54"/>
                      <a:pt x="54" y="54"/>
                      <a:pt x="55" y="53"/>
                    </a:cubicBezTo>
                    <a:cubicBezTo>
                      <a:pt x="56" y="53"/>
                      <a:pt x="57" y="52"/>
                      <a:pt x="57" y="51"/>
                    </a:cubicBezTo>
                    <a:cubicBezTo>
                      <a:pt x="57" y="50"/>
                      <a:pt x="58" y="49"/>
                      <a:pt x="58" y="48"/>
                    </a:cubicBezTo>
                    <a:cubicBezTo>
                      <a:pt x="58" y="47"/>
                      <a:pt x="58" y="47"/>
                      <a:pt x="58" y="47"/>
                    </a:cubicBezTo>
                    <a:cubicBezTo>
                      <a:pt x="58" y="47"/>
                      <a:pt x="58" y="46"/>
                      <a:pt x="58" y="46"/>
                    </a:cubicBezTo>
                    <a:cubicBezTo>
                      <a:pt x="58" y="45"/>
                      <a:pt x="58" y="43"/>
                      <a:pt x="58" y="41"/>
                    </a:cubicBezTo>
                    <a:cubicBezTo>
                      <a:pt x="58" y="40"/>
                      <a:pt x="58" y="39"/>
                      <a:pt x="57" y="38"/>
                    </a:cubicBezTo>
                    <a:cubicBezTo>
                      <a:pt x="56" y="37"/>
                      <a:pt x="55" y="37"/>
                      <a:pt x="54" y="37"/>
                    </a:cubicBezTo>
                    <a:cubicBezTo>
                      <a:pt x="53" y="37"/>
                      <a:pt x="52" y="37"/>
                      <a:pt x="51" y="38"/>
                    </a:cubicBezTo>
                    <a:close/>
                    <a:moveTo>
                      <a:pt x="72" y="24"/>
                    </a:moveTo>
                    <a:cubicBezTo>
                      <a:pt x="69" y="24"/>
                      <a:pt x="68" y="27"/>
                      <a:pt x="69" y="29"/>
                    </a:cubicBezTo>
                    <a:cubicBezTo>
                      <a:pt x="69" y="30"/>
                      <a:pt x="69" y="31"/>
                      <a:pt x="69" y="33"/>
                    </a:cubicBezTo>
                    <a:cubicBezTo>
                      <a:pt x="69" y="34"/>
                      <a:pt x="70" y="35"/>
                      <a:pt x="70" y="36"/>
                    </a:cubicBezTo>
                    <a:cubicBezTo>
                      <a:pt x="70" y="37"/>
                      <a:pt x="70" y="37"/>
                      <a:pt x="70" y="38"/>
                    </a:cubicBezTo>
                    <a:cubicBezTo>
                      <a:pt x="70" y="39"/>
                      <a:pt x="70" y="40"/>
                      <a:pt x="71" y="41"/>
                    </a:cubicBezTo>
                    <a:cubicBezTo>
                      <a:pt x="72" y="42"/>
                      <a:pt x="73" y="42"/>
                      <a:pt x="74" y="42"/>
                    </a:cubicBezTo>
                    <a:cubicBezTo>
                      <a:pt x="75" y="42"/>
                      <a:pt x="76" y="42"/>
                      <a:pt x="77" y="41"/>
                    </a:cubicBezTo>
                    <a:cubicBezTo>
                      <a:pt x="78" y="40"/>
                      <a:pt x="78" y="39"/>
                      <a:pt x="78" y="38"/>
                    </a:cubicBezTo>
                    <a:cubicBezTo>
                      <a:pt x="78" y="37"/>
                      <a:pt x="78" y="37"/>
                      <a:pt x="78" y="36"/>
                    </a:cubicBezTo>
                    <a:cubicBezTo>
                      <a:pt x="78" y="36"/>
                      <a:pt x="78" y="35"/>
                      <a:pt x="78" y="35"/>
                    </a:cubicBezTo>
                    <a:cubicBezTo>
                      <a:pt x="78" y="35"/>
                      <a:pt x="78" y="34"/>
                      <a:pt x="78" y="34"/>
                    </a:cubicBezTo>
                    <a:cubicBezTo>
                      <a:pt x="78" y="32"/>
                      <a:pt x="78" y="29"/>
                      <a:pt x="77" y="27"/>
                    </a:cubicBezTo>
                    <a:cubicBezTo>
                      <a:pt x="76" y="25"/>
                      <a:pt x="75" y="23"/>
                      <a:pt x="73" y="23"/>
                    </a:cubicBezTo>
                    <a:cubicBezTo>
                      <a:pt x="72" y="23"/>
                      <a:pt x="72" y="24"/>
                      <a:pt x="72" y="24"/>
                    </a:cubicBezTo>
                    <a:close/>
                  </a:path>
                </a:pathLst>
              </a:custGeom>
              <a:solidFill>
                <a:schemeClr val="lt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30" name="文本框 29"/>
              <p:cNvSpPr txBox="1"/>
              <p:nvPr>
                <p:custDataLst>
                  <p:tags r:id="rId37"/>
                </p:custDataLst>
              </p:nvPr>
            </p:nvSpPr>
            <p:spPr>
              <a:xfrm>
                <a:off x="5446" y="3290"/>
                <a:ext cx="740" cy="630"/>
              </a:xfrm>
              <a:prstGeom prst="rect">
                <a:avLst/>
              </a:prstGeom>
              <a:noFill/>
            </p:spPr>
            <p:txBody>
              <a:bodyPr wrap="square" rtlCol="0" anchor="ctr" anchorCtr="0">
                <a:normAutofit fontScale="950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Arial" panose="020B0604020202020204" pitchFamily="34" charset="0"/>
                    <a:sym typeface="思源黑体 Heavy" panose="020B0A00000000000000" pitchFamily="34" charset="-122"/>
                  </a:rPr>
                  <a:t>04</a:t>
                </a:r>
                <a:endParaRPr kumimoji="0" lang="en-US" altLang="zh-CN" sz="2000" b="1"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Arial" panose="020B0604020202020204" pitchFamily="34" charset="0"/>
                  <a:sym typeface="思源黑体 Heavy" panose="020B0A00000000000000" pitchFamily="34" charset="-122"/>
                </a:endParaRPr>
              </a:p>
            </p:txBody>
          </p:sp>
        </p:grpSp>
      </p:grpSp>
    </p:spTree>
    <p:custDataLst>
      <p:tags r:id="rId38"/>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fltVal val="0.42259"/>
                                          </p:val>
                                        </p:tav>
                                      </p:tavLst>
                                    </p:anim>
                                    <p:anim calcmode="lin" valueType="num">
                                      <p:cBhvr>
                                        <p:cTn id="9" dur="450" decel="100000" fill="hold"/>
                                        <p:tgtEl>
                                          <p:spTgt spid="2"/>
                                        </p:tgtEl>
                                        <p:attrNameLst>
                                          <p:attrName>ppt_y</p:attrName>
                                        </p:attrNameLst>
                                      </p:cBhvr>
                                      <p:tavLst>
                                        <p:tav tm="0">
                                          <p:val>
                                            <p:strVal val="#ppt_y+1"/>
                                          </p:val>
                                        </p:tav>
                                        <p:tav tm="100000">
                                          <p:val>
                                            <p:fltVal val="0.59"/>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fltVal val="0.59"/>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fltVal val="0.42259"/>
                                          </p:val>
                                        </p:tav>
                                      </p:tavLst>
                                    </p:anim>
                                    <p:anim calcmode="lin" valueType="num">
                                      <p:cBhvr>
                                        <p:cTn id="17" dur="450" decel="100000" fill="hold"/>
                                        <p:tgtEl>
                                          <p:spTgt spid="3"/>
                                        </p:tgtEl>
                                        <p:attrNameLst>
                                          <p:attrName>ppt_y</p:attrName>
                                        </p:attrNameLst>
                                      </p:cBhvr>
                                      <p:tavLst>
                                        <p:tav tm="0">
                                          <p:val>
                                            <p:strVal val="#ppt_y+1"/>
                                          </p:val>
                                        </p:tav>
                                        <p:tav tm="100000">
                                          <p:val>
                                            <p:fltVal val="0.70559"/>
                                          </p:val>
                                        </p:tav>
                                      </p:tavLst>
                                    </p:anim>
                                    <p:anim calcmode="lin" valueType="num">
                                      <p:cBhvr>
                                        <p:cTn id="18" dur="50" accel="100000" fill="hold">
                                          <p:stCondLst>
                                            <p:cond delay="450"/>
                                          </p:stCondLst>
                                        </p:cTn>
                                        <p:tgtEl>
                                          <p:spTgt spid="3"/>
                                        </p:tgtEl>
                                        <p:attrNameLst>
                                          <p:attrName>ppt_y</p:attrName>
                                        </p:attrNameLst>
                                      </p:cBhvr>
                                      <p:tavLst>
                                        <p:tav tm="0">
                                          <p:val>
                                            <p:strVal val="#ppt_y-.03"/>
                                          </p:val>
                                        </p:tav>
                                        <p:tav tm="100000">
                                          <p:val>
                                            <p:fltVal val="0.70559"/>
                                          </p:val>
                                        </p:tav>
                                      </p:tavLst>
                                    </p:anim>
                                  </p:childTnLst>
                                </p:cTn>
                              </p:par>
                              <p:par>
                                <p:cTn id="19" presetID="35" presetClass="path" presetSubtype="0" accel="50000" decel="50000" fill="hold" nodeType="withEffect">
                                  <p:stCondLst>
                                    <p:cond delay="0"/>
                                  </p:stCondLst>
                                  <p:childTnLst>
                                    <p:anim calcmode="lin" valueType="num">
                                      <p:cBhvr additive="base">
                                        <p:cTn id="20" dur="500" fill="hold">
                                          <p:stCondLst>
                                            <p:cond delay="0"/>
                                          </p:stCondLst>
                                        </p:cTn>
                                        <p:tgtEl>
                                          <p:spTgt spid="2"/>
                                        </p:tgtEl>
                                        <p:attrNameLst>
                                          <p:attrName>ppt_x</p:attrName>
                                        </p:attrNameLst>
                                      </p:cBhvr>
                                      <p:tavLst>
                                        <p:tav tm="0">
                                          <p:val>
                                            <p:strVal val="ppt_x"/>
                                          </p:val>
                                        </p:tav>
                                        <p:tav tm="100000">
                                          <p:val>
                                            <p:fltVal val="0.42507"/>
                                          </p:val>
                                        </p:tav>
                                      </p:tavLst>
                                    </p:anim>
                                    <p:anim calcmode="lin" valueType="num">
                                      <p:cBhvr additive="base">
                                        <p:cTn id="21" dur="500" fill="hold">
                                          <p:stCondLst>
                                            <p:cond delay="0"/>
                                          </p:stCondLst>
                                        </p:cTn>
                                        <p:tgtEl>
                                          <p:spTgt spid="2"/>
                                        </p:tgtEl>
                                        <p:attrNameLst>
                                          <p:attrName>ppt_y</p:attrName>
                                        </p:attrNameLst>
                                      </p:cBhvr>
                                      <p:tavLst>
                                        <p:tav tm="0">
                                          <p:val>
                                            <p:strVal val="ppt_y"/>
                                          </p:val>
                                        </p:tav>
                                        <p:tav tm="100000">
                                          <p:val>
                                            <p:fltVal val="0.47732"/>
                                          </p:val>
                                        </p:tav>
                                      </p:tavLst>
                                    </p:anim>
                                    <p:anim calcmode="lin" valueType="num">
                                      <p:cBhvr additive="base">
                                        <p:cTn id="22"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35" presetClass="path" presetSubtype="0" accel="50000" decel="50000" fill="hold" nodeType="clickEffect">
                                  <p:stCondLst>
                                    <p:cond delay="0"/>
                                  </p:stCondLst>
                                  <p:childTnLst>
                                    <p:anim calcmode="lin" valueType="num">
                                      <p:cBhvr additive="base">
                                        <p:cTn id="27" dur="250" fill="hold">
                                          <p:stCondLst>
                                            <p:cond delay="0"/>
                                          </p:stCondLst>
                                        </p:cTn>
                                        <p:tgtEl>
                                          <p:spTgt spid="3"/>
                                        </p:tgtEl>
                                        <p:attrNameLst>
                                          <p:attrName>ppt_x</p:attrName>
                                        </p:attrNameLst>
                                      </p:cBhvr>
                                      <p:tavLst>
                                        <p:tav tm="0">
                                          <p:val>
                                            <p:strVal val="ppt_x"/>
                                          </p:val>
                                        </p:tav>
                                        <p:tav tm="100000">
                                          <p:val>
                                            <p:fltVal val="0.42259"/>
                                          </p:val>
                                        </p:tav>
                                      </p:tavLst>
                                    </p:anim>
                                    <p:anim calcmode="lin" valueType="num">
                                      <p:cBhvr additive="base">
                                        <p:cTn id="28" dur="250" fill="hold">
                                          <p:stCondLst>
                                            <p:cond delay="0"/>
                                          </p:stCondLst>
                                        </p:cTn>
                                        <p:tgtEl>
                                          <p:spTgt spid="3"/>
                                        </p:tgtEl>
                                        <p:attrNameLst>
                                          <p:attrName>ppt_y</p:attrName>
                                        </p:attrNameLst>
                                      </p:cBhvr>
                                      <p:tavLst>
                                        <p:tav tm="0">
                                          <p:val>
                                            <p:strVal val="ppt_y"/>
                                          </p:val>
                                        </p:tav>
                                        <p:tav tm="100000">
                                          <p:val>
                                            <p:fltVal val="0.70559"/>
                                          </p:val>
                                        </p:tav>
                                      </p:tavLst>
                                    </p:anim>
                                    <p:anim calcmode="lin" valueType="num">
                                      <p:cBhvr additive="base">
                                        <p:cTn id="29" dur="25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30" dur="250" fill="hold">
                                          <p:stCondLst>
                                            <p:cond delay="0"/>
                                          </p:stCondLst>
                                        </p:cTn>
                                        <p:tgtEl>
                                          <p:spTgt spid="3"/>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anim calcmode="lin" valueType="num">
                                      <p:cBhvr>
                                        <p:cTn id="36" dur="500" fill="hold"/>
                                        <p:tgtEl>
                                          <p:spTgt spid="5"/>
                                        </p:tgtEl>
                                        <p:attrNameLst>
                                          <p:attrName>ppt_x</p:attrName>
                                        </p:attrNameLst>
                                      </p:cBhvr>
                                      <p:tavLst>
                                        <p:tav tm="0">
                                          <p:val>
                                            <p:strVal val="#ppt_x"/>
                                          </p:val>
                                        </p:tav>
                                        <p:tav tm="100000">
                                          <p:val>
                                            <p:fltVal val="0.42259"/>
                                          </p:val>
                                        </p:tav>
                                      </p:tavLst>
                                    </p:anim>
                                    <p:anim calcmode="lin" valueType="num">
                                      <p:cBhvr>
                                        <p:cTn id="37" dur="450" decel="100000" fill="hold"/>
                                        <p:tgtEl>
                                          <p:spTgt spid="5"/>
                                        </p:tgtEl>
                                        <p:attrNameLst>
                                          <p:attrName>ppt_y</p:attrName>
                                        </p:attrNameLst>
                                      </p:cBhvr>
                                      <p:tavLst>
                                        <p:tav tm="0">
                                          <p:val>
                                            <p:strVal val="#ppt_y+1"/>
                                          </p:val>
                                        </p:tav>
                                        <p:tav tm="100000">
                                          <p:val>
                                            <p:fltVal val="0.59"/>
                                          </p:val>
                                        </p:tav>
                                      </p:tavLst>
                                    </p:anim>
                                    <p:anim calcmode="lin" valueType="num">
                                      <p:cBhvr>
                                        <p:cTn id="38" dur="50" accel="100000" fill="hold">
                                          <p:stCondLst>
                                            <p:cond delay="450"/>
                                          </p:stCondLst>
                                        </p:cTn>
                                        <p:tgtEl>
                                          <p:spTgt spid="5"/>
                                        </p:tgtEl>
                                        <p:attrNameLst>
                                          <p:attrName>ppt_y</p:attrName>
                                        </p:attrNameLst>
                                      </p:cBhvr>
                                      <p:tavLst>
                                        <p:tav tm="0">
                                          <p:val>
                                            <p:strVal val="#ppt_y-.03"/>
                                          </p:val>
                                        </p:tav>
                                        <p:tav tm="100000">
                                          <p:val>
                                            <p:fltVal val="0.59"/>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anim calcmode="lin" valueType="num">
                                      <p:cBhvr>
                                        <p:cTn id="44" dur="500" fill="hold"/>
                                        <p:tgtEl>
                                          <p:spTgt spid="20"/>
                                        </p:tgtEl>
                                        <p:attrNameLst>
                                          <p:attrName>ppt_x</p:attrName>
                                        </p:attrNameLst>
                                      </p:cBhvr>
                                      <p:tavLst>
                                        <p:tav tm="0">
                                          <p:val>
                                            <p:strVal val="#ppt_x"/>
                                          </p:val>
                                        </p:tav>
                                        <p:tav tm="100000">
                                          <p:val>
                                            <p:fltVal val="0.42259"/>
                                          </p:val>
                                        </p:tav>
                                      </p:tavLst>
                                    </p:anim>
                                    <p:anim calcmode="lin" valueType="num">
                                      <p:cBhvr>
                                        <p:cTn id="45" dur="450" decel="100000" fill="hold"/>
                                        <p:tgtEl>
                                          <p:spTgt spid="20"/>
                                        </p:tgtEl>
                                        <p:attrNameLst>
                                          <p:attrName>ppt_y</p:attrName>
                                        </p:attrNameLst>
                                      </p:cBhvr>
                                      <p:tavLst>
                                        <p:tav tm="0">
                                          <p:val>
                                            <p:strVal val="#ppt_y+1"/>
                                          </p:val>
                                        </p:tav>
                                        <p:tav tm="100000">
                                          <p:val>
                                            <p:fltVal val="0.70559"/>
                                          </p:val>
                                        </p:tav>
                                      </p:tavLst>
                                    </p:anim>
                                    <p:anim calcmode="lin" valueType="num">
                                      <p:cBhvr>
                                        <p:cTn id="46" dur="50" accel="100000" fill="hold">
                                          <p:stCondLst>
                                            <p:cond delay="450"/>
                                          </p:stCondLst>
                                        </p:cTn>
                                        <p:tgtEl>
                                          <p:spTgt spid="20"/>
                                        </p:tgtEl>
                                        <p:attrNameLst>
                                          <p:attrName>ppt_y</p:attrName>
                                        </p:attrNameLst>
                                      </p:cBhvr>
                                      <p:tavLst>
                                        <p:tav tm="0">
                                          <p:val>
                                            <p:strVal val="#ppt_y-.03"/>
                                          </p:val>
                                        </p:tav>
                                        <p:tav tm="100000">
                                          <p:val>
                                            <p:fltVal val="0.70559"/>
                                          </p:val>
                                        </p:tav>
                                      </p:tavLst>
                                    </p:anim>
                                  </p:childTnLst>
                                </p:cTn>
                              </p:par>
                              <p:par>
                                <p:cTn id="47" presetID="35" presetClass="path" presetSubtype="0" accel="50000" decel="50000" fill="hold" nodeType="withEffect">
                                  <p:stCondLst>
                                    <p:cond delay="0"/>
                                  </p:stCondLst>
                                  <p:childTnLst>
                                    <p:anim calcmode="lin" valueType="num">
                                      <p:cBhvr additive="base">
                                        <p:cTn id="48" dur="500" fill="hold">
                                          <p:stCondLst>
                                            <p:cond delay="0"/>
                                          </p:stCondLst>
                                        </p:cTn>
                                        <p:tgtEl>
                                          <p:spTgt spid="5"/>
                                        </p:tgtEl>
                                        <p:attrNameLst>
                                          <p:attrName>ppt_x</p:attrName>
                                        </p:attrNameLst>
                                      </p:cBhvr>
                                      <p:tavLst>
                                        <p:tav tm="0">
                                          <p:val>
                                            <p:strVal val="ppt_x"/>
                                          </p:val>
                                        </p:tav>
                                        <p:tav tm="100000">
                                          <p:val>
                                            <p:fltVal val="0.42507"/>
                                          </p:val>
                                        </p:tav>
                                      </p:tavLst>
                                    </p:anim>
                                    <p:anim calcmode="lin" valueType="num">
                                      <p:cBhvr additive="base">
                                        <p:cTn id="49" dur="500" fill="hold">
                                          <p:stCondLst>
                                            <p:cond delay="0"/>
                                          </p:stCondLst>
                                        </p:cTn>
                                        <p:tgtEl>
                                          <p:spTgt spid="5"/>
                                        </p:tgtEl>
                                        <p:attrNameLst>
                                          <p:attrName>ppt_y</p:attrName>
                                        </p:attrNameLst>
                                      </p:cBhvr>
                                      <p:tavLst>
                                        <p:tav tm="0">
                                          <p:val>
                                            <p:strVal val="ppt_y"/>
                                          </p:val>
                                        </p:tav>
                                        <p:tav tm="100000">
                                          <p:val>
                                            <p:fltVal val="0.47732"/>
                                          </p:val>
                                        </p:tav>
                                      </p:tavLst>
                                    </p:anim>
                                    <p:anim calcmode="lin" valueType="num">
                                      <p:cBhvr additive="base">
                                        <p:cTn id="50" dur="500" fill="hold">
                                          <p:stCondLst>
                                            <p:cond delay="0"/>
                                          </p:stCondLst>
                                        </p:cTn>
                                        <p:tgtEl>
                                          <p:spTgt spid="5"/>
                                        </p:tgtEl>
                                        <p:attrNameLst>
                                          <p:attrName>ppt_w</p:attrName>
                                        </p:attrNameLst>
                                      </p:cBhvr>
                                      <p:tavLst>
                                        <p:tav tm="0">
                                          <p:val>
                                            <p:strVal val="ppt_w"/>
                                          </p:val>
                                        </p:tav>
                                        <p:tav tm="100000">
                                          <p:val>
                                            <p:strVal val="#ppt_w"/>
                                          </p:val>
                                        </p:tav>
                                      </p:tavLst>
                                    </p:anim>
                                    <p:anim calcmode="lin" valueType="num">
                                      <p:cBhvr additive="base">
                                        <p:cTn id="51" dur="500" fill="hold">
                                          <p:stCondLst>
                                            <p:cond delay="0"/>
                                          </p:stCondLst>
                                        </p:cTn>
                                        <p:tgtEl>
                                          <p:spTgt spid="5"/>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35" presetClass="path" presetSubtype="0" accel="50000" decel="50000" fill="hold" nodeType="clickEffect">
                                  <p:stCondLst>
                                    <p:cond delay="0"/>
                                  </p:stCondLst>
                                  <p:childTnLst>
                                    <p:anim calcmode="lin" valueType="num">
                                      <p:cBhvr additive="base">
                                        <p:cTn id="55" dur="250" fill="hold">
                                          <p:stCondLst>
                                            <p:cond delay="0"/>
                                          </p:stCondLst>
                                        </p:cTn>
                                        <p:tgtEl>
                                          <p:spTgt spid="20"/>
                                        </p:tgtEl>
                                        <p:attrNameLst>
                                          <p:attrName>ppt_x</p:attrName>
                                        </p:attrNameLst>
                                      </p:cBhvr>
                                      <p:tavLst>
                                        <p:tav tm="0">
                                          <p:val>
                                            <p:strVal val="ppt_x"/>
                                          </p:val>
                                        </p:tav>
                                        <p:tav tm="100000">
                                          <p:val>
                                            <p:fltVal val="0.42259"/>
                                          </p:val>
                                        </p:tav>
                                      </p:tavLst>
                                    </p:anim>
                                    <p:anim calcmode="lin" valueType="num">
                                      <p:cBhvr additive="base">
                                        <p:cTn id="56" dur="250" fill="hold">
                                          <p:stCondLst>
                                            <p:cond delay="0"/>
                                          </p:stCondLst>
                                        </p:cTn>
                                        <p:tgtEl>
                                          <p:spTgt spid="20"/>
                                        </p:tgtEl>
                                        <p:attrNameLst>
                                          <p:attrName>ppt_y</p:attrName>
                                        </p:attrNameLst>
                                      </p:cBhvr>
                                      <p:tavLst>
                                        <p:tav tm="0">
                                          <p:val>
                                            <p:strVal val="ppt_y"/>
                                          </p:val>
                                        </p:tav>
                                        <p:tav tm="100000">
                                          <p:val>
                                            <p:fltVal val="0.70559"/>
                                          </p:val>
                                        </p:tav>
                                      </p:tavLst>
                                    </p:anim>
                                    <p:anim calcmode="lin" valueType="num">
                                      <p:cBhvr additive="base">
                                        <p:cTn id="57" dur="250" fill="hold">
                                          <p:stCondLst>
                                            <p:cond delay="0"/>
                                          </p:stCondLst>
                                        </p:cTn>
                                        <p:tgtEl>
                                          <p:spTgt spid="20"/>
                                        </p:tgtEl>
                                        <p:attrNameLst>
                                          <p:attrName>ppt_w</p:attrName>
                                        </p:attrNameLst>
                                      </p:cBhvr>
                                      <p:tavLst>
                                        <p:tav tm="0">
                                          <p:val>
                                            <p:strVal val="ppt_w"/>
                                          </p:val>
                                        </p:tav>
                                        <p:tav tm="100000">
                                          <p:val>
                                            <p:strVal val="#ppt_w"/>
                                          </p:val>
                                        </p:tav>
                                      </p:tavLst>
                                    </p:anim>
                                    <p:anim calcmode="lin" valueType="num">
                                      <p:cBhvr additive="base">
                                        <p:cTn id="58" dur="250" fill="hold">
                                          <p:stCondLst>
                                            <p:cond delay="0"/>
                                          </p:stCondLst>
                                        </p:cTn>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1431608" y="2806700"/>
            <a:ext cx="9328785" cy="15684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汉仪雅酷黑 75W" panose="020B0804020202020204" charset="-122"/>
                <a:sym typeface="思源黑体 Heavy" panose="020B0A00000000000000" pitchFamily="34" charset="-122"/>
              </a:rPr>
              <a:t>门诊共济了，家里其他人是否可不参保?</a:t>
            </a:r>
            <a:endParaRPr kumimoji="0" lang="zh-CN" altLang="en-US" sz="4800" b="1" i="0" u="none" strike="noStrike" kern="12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汉仪雅酷黑 75W" panose="020B0804020202020204" charset="-122"/>
              <a:sym typeface="思源黑体 Heavy" panose="020B0A00000000000000" pitchFamily="34" charset="-122"/>
            </a:endParaRPr>
          </a:p>
        </p:txBody>
      </p:sp>
      <p:sp>
        <p:nvSpPr>
          <p:cNvPr id="14" name="文本框 13"/>
          <p:cNvSpPr txBox="1"/>
          <p:nvPr>
            <p:custDataLst>
              <p:tags r:id="rId2"/>
            </p:custDataLst>
          </p:nvPr>
        </p:nvSpPr>
        <p:spPr>
          <a:xfrm>
            <a:off x="4733925" y="1877695"/>
            <a:ext cx="2724150" cy="76835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PART  05</a:t>
            </a:r>
            <a:endParaRPr kumimoji="0" lang="en-US" altLang="zh-CN" sz="4400" b="0" i="0" u="none" strike="noStrike" kern="12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5" name="矩形 18"/>
          <p:cNvCxnSpPr/>
          <p:nvPr>
            <p:custDataLst>
              <p:tags r:id="rId1"/>
            </p:custDataLst>
          </p:nvPr>
        </p:nvCxnSpPr>
        <p:spPr>
          <a:xfrm>
            <a:off x="1243493" y="2227580"/>
            <a:ext cx="0" cy="2520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7" name="矩形 18"/>
          <p:cNvSpPr txBox="1"/>
          <p:nvPr>
            <p:custDataLst>
              <p:tags r:id="rId2"/>
            </p:custDataLst>
          </p:nvPr>
        </p:nvSpPr>
        <p:spPr>
          <a:xfrm>
            <a:off x="1339215" y="1156970"/>
            <a:ext cx="4025265" cy="645160"/>
          </a:xfrm>
          <a:prstGeom prst="rect">
            <a:avLst/>
          </a:prstGeom>
          <a:noFill/>
        </p:spPr>
        <p:txBody>
          <a:bodyPr wrap="square">
            <a:spAutoFit/>
          </a:bodyPr>
          <a:lstStyle/>
          <a:p>
            <a:pPr marL="0" marR="0" lvl="0" indent="0" algn="l" defTabSz="914400" rtl="0" eaLnBrk="1" fontAlgn="auto" latinLnBrk="0" hangingPunct="1">
              <a:lnSpc>
                <a:spcPct val="180000"/>
              </a:lnSpc>
              <a:spcBef>
                <a:spcPts val="0"/>
              </a:spcBef>
              <a:spcAft>
                <a:spcPts val="0"/>
              </a:spcAft>
              <a:buClrTx/>
              <a:buSzTx/>
              <a:buFont typeface="Arial" panose="020B0604020202020204" pitchFamily="34" charset="0"/>
              <a:buNone/>
              <a:defRPr/>
            </a:pPr>
            <a:r>
              <a:rPr kumimoji="0" lang="zh-CN" altLang="en-US" sz="2000" b="1" i="0" u="none" strike="noStrike" kern="100" cap="none" spc="0" normalizeH="0" baseline="0" noProof="0" dirty="0">
                <a:ln>
                  <a:noFill/>
                </a:ln>
                <a:solidFill>
                  <a:srgbClr val="019579"/>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什么是共济？</a:t>
            </a:r>
            <a:endParaRPr kumimoji="0" lang="zh-CN" altLang="en-US" sz="2000" b="1" i="0" u="none" strike="noStrike" kern="100" cap="none" spc="0" normalizeH="0" baseline="0" noProof="0" dirty="0">
              <a:ln>
                <a:noFill/>
              </a:ln>
              <a:solidFill>
                <a:srgbClr val="019579"/>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91" name="矩形 18"/>
          <p:cNvSpPr/>
          <p:nvPr>
            <p:custDataLst>
              <p:tags r:id="rId3"/>
            </p:custDataLst>
          </p:nvPr>
        </p:nvSpPr>
        <p:spPr>
          <a:xfrm>
            <a:off x="1099185" y="2373630"/>
            <a:ext cx="288000" cy="288000"/>
          </a:xfrm>
          <a:prstGeom prst="diamond">
            <a:avLst/>
          </a:prstGeom>
          <a:solidFill>
            <a:schemeClr val="accent5"/>
          </a:solidFill>
          <a:ln w="18945">
            <a:solidFill>
              <a:schemeClr val="bg2"/>
            </a:solidFill>
          </a:ln>
          <a:effectLst/>
        </p:spPr>
        <p:style>
          <a:lnRef idx="1">
            <a:schemeClr val="accent3"/>
          </a:lnRef>
          <a:fillRef idx="3">
            <a:schemeClr val="accent3"/>
          </a:fillRef>
          <a:effectRef idx="2">
            <a:schemeClr val="accent3"/>
          </a:effectRef>
          <a:fontRef idx="minor">
            <a:schemeClr val="lt1"/>
          </a:fontRef>
        </p:style>
        <p:txBody>
          <a:bodyPr lIns="60625" tIns="30313" rIns="60625" bIns="3031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95" b="0" i="0" u="none" strike="noStrike" kern="1200" cap="none" spc="0" normalizeH="0" baseline="0" noProof="0" dirty="0">
              <a:ln w="6315">
                <a:solidFill>
                  <a:srgbClr val="FFBF53">
                    <a:lumMod val="40000"/>
                    <a:lumOff val="60000"/>
                  </a:srgbClr>
                </a:solidFill>
              </a:ln>
              <a:solidFill>
                <a:srgbClr val="FFFFFF"/>
              </a:solidFill>
              <a:effectLst/>
              <a:uLnTx/>
              <a:uFillTx/>
              <a:latin typeface="汉仪中黑 简" panose="00020600040101010101" pitchFamily="18" charset="-122"/>
              <a:ea typeface="汉仪中黑 简" panose="00020600040101010101" pitchFamily="18" charset="-122"/>
              <a:cs typeface="思源黑体 CN Normal" panose="020B0400000000000000" charset="-122"/>
              <a:sym typeface="思源黑体 Heavy" panose="020B0A00000000000000" pitchFamily="34" charset="-122"/>
            </a:endParaRPr>
          </a:p>
        </p:txBody>
      </p:sp>
      <p:sp>
        <p:nvSpPr>
          <p:cNvPr id="72" name="矩形 18"/>
          <p:cNvSpPr/>
          <p:nvPr>
            <p:custDataLst>
              <p:tags r:id="rId4"/>
            </p:custDataLst>
          </p:nvPr>
        </p:nvSpPr>
        <p:spPr>
          <a:xfrm>
            <a:off x="1489075" y="1995170"/>
            <a:ext cx="7797165" cy="1566545"/>
          </a:xfrm>
          <a:prstGeom prst="rect">
            <a:avLst/>
          </a:prstGeom>
          <a:effectLst/>
        </p:spPr>
        <p:txBody>
          <a:bodyPr wrap="square" lIns="73152" tIns="36576" rIns="73152" bIns="36576">
            <a:spAutoFit/>
          </a:bodyPr>
          <a:lstStyle/>
          <a:p>
            <a:pPr marL="0" marR="0" lvl="0" indent="0" algn="just" defTabSz="914400" rtl="0" eaLnBrk="1" fontAlgn="auto" latinLnBrk="0" hangingPunct="1">
              <a:lnSpc>
                <a:spcPct val="180000"/>
              </a:lnSpc>
              <a:spcBef>
                <a:spcPts val="0"/>
              </a:spcBef>
              <a:spcAft>
                <a:spcPts val="0"/>
              </a:spcAft>
              <a:buClrTx/>
              <a:buSzTx/>
              <a:buFont typeface="Arial" panose="020B0604020202020204" pitchFamily="34" charset="0"/>
              <a:buNone/>
              <a:defRPr/>
            </a:pPr>
            <a:r>
              <a:rPr kumimoji="0" sz="1800" b="0" i="0" u="none" strike="noStrike" kern="100" cap="none" spc="0" normalizeH="0" baseline="0" noProof="0">
                <a:ln>
                  <a:noFill/>
                </a:ln>
                <a:solidFill>
                  <a:srgbClr val="00000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一是</a:t>
            </a:r>
            <a:r>
              <a:rPr kumimoji="0" lang="en-US" sz="1800" b="1" i="0" u="none" strike="noStrike" kern="100" cap="none" spc="0" normalizeH="0" baseline="0" noProof="0">
                <a:solidFill>
                  <a:schemeClr val="accent1"/>
                </a:solidFill>
                <a:effectLst>
                  <a:outerShdw blurRad="38100" dist="25400" dir="5400000" algn="ctr" rotWithShape="0">
                    <a:srgbClr val="6E747A">
                      <a:alpha val="43000"/>
                    </a:srgbClr>
                  </a:outerShdw>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a:t>
            </a:r>
            <a:r>
              <a:rPr kumimoji="0" lang="zh-CN" sz="1800" b="1" i="0" u="none" strike="noStrike" kern="100" cap="none" spc="0" normalizeH="0" baseline="0" noProof="0">
                <a:solidFill>
                  <a:schemeClr val="accent1"/>
                </a:solidFill>
                <a:effectLst>
                  <a:outerShdw blurRad="38100" dist="25400" dir="5400000" algn="ctr" rotWithShape="0">
                    <a:srgbClr val="6E747A">
                      <a:alpha val="43000"/>
                    </a:srgbClr>
                  </a:outerShdw>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大共济</a:t>
            </a:r>
            <a:r>
              <a:rPr kumimoji="0" lang="en-US" altLang="zh-CN" sz="1800" b="1" i="0" u="none" strike="noStrike" kern="100" cap="none" spc="0" normalizeH="0" baseline="0" noProof="0">
                <a:solidFill>
                  <a:schemeClr val="accent1"/>
                </a:solidFill>
                <a:effectLst>
                  <a:outerShdw blurRad="38100" dist="25400" dir="5400000" algn="ctr" rotWithShape="0">
                    <a:srgbClr val="6E747A">
                      <a:alpha val="43000"/>
                    </a:srgbClr>
                  </a:outerShdw>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a:t>
            </a:r>
            <a:r>
              <a:rPr kumimoji="0" lang="zh-CN" sz="1800" b="0" i="0" u="none" strike="noStrike" kern="100" cap="none" spc="0" normalizeH="0" baseline="0" noProof="0">
                <a:ln>
                  <a:noFill/>
                </a:ln>
                <a:solidFill>
                  <a:srgbClr val="00000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a:t>
            </a:r>
            <a:r>
              <a:rPr kumimoji="0" sz="1800" b="0" i="0" u="none" strike="noStrike" kern="100" cap="none" spc="0" normalizeH="0" baseline="0" noProof="0">
                <a:ln>
                  <a:noFill/>
                </a:ln>
                <a:solidFill>
                  <a:srgbClr val="00000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统筹基金大池子里的钱在参保职工间相互共济使用，普通门诊费用纳入统筹基金报销，实现社会“大共济”，减轻参保职工普通门诊负担。</a:t>
            </a:r>
            <a:endParaRPr kumimoji="0" sz="1800" b="0" i="0" u="none" strike="noStrike" kern="100" cap="none" spc="0" normalizeH="0" baseline="0" noProof="0">
              <a:ln>
                <a:noFill/>
              </a:ln>
              <a:solidFill>
                <a:srgbClr val="00000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grpSp>
        <p:nvGrpSpPr>
          <p:cNvPr id="82" name="矩形 18"/>
          <p:cNvGrpSpPr/>
          <p:nvPr/>
        </p:nvGrpSpPr>
        <p:grpSpPr>
          <a:xfrm>
            <a:off x="1043518" y="1590809"/>
            <a:ext cx="7386019" cy="429527"/>
            <a:chOff x="2527647" y="1827607"/>
            <a:chExt cx="7386019" cy="429527"/>
          </a:xfrm>
        </p:grpSpPr>
        <p:grpSp>
          <p:nvGrpSpPr>
            <p:cNvPr id="83" name="组合 82"/>
            <p:cNvGrpSpPr/>
            <p:nvPr/>
          </p:nvGrpSpPr>
          <p:grpSpPr>
            <a:xfrm>
              <a:off x="2566166" y="2133607"/>
              <a:ext cx="7347500" cy="123527"/>
              <a:chOff x="7474904" y="3245848"/>
              <a:chExt cx="7347500" cy="123527"/>
            </a:xfrm>
          </p:grpSpPr>
          <p:sp>
            <p:nvSpPr>
              <p:cNvPr id="86" name="矩形 18"/>
              <p:cNvSpPr/>
              <p:nvPr>
                <p:custDataLst>
                  <p:tags r:id="rId5"/>
                </p:custDataLst>
              </p:nvPr>
            </p:nvSpPr>
            <p:spPr>
              <a:xfrm flipV="1">
                <a:off x="7474904" y="3245848"/>
                <a:ext cx="327992" cy="123527"/>
              </a:xfrm>
              <a:custGeom>
                <a:avLst/>
                <a:gdLst>
                  <a:gd name="connsiteX0" fmla="*/ 0 w 6415214"/>
                  <a:gd name="connsiteY0" fmla="*/ 171407 h 171407"/>
                  <a:gd name="connsiteX1" fmla="*/ 6415214 w 6415214"/>
                  <a:gd name="connsiteY1" fmla="*/ 171407 h 171407"/>
                  <a:gd name="connsiteX2" fmla="*/ 6415214 w 6415214"/>
                  <a:gd name="connsiteY2" fmla="*/ 100390 h 171407"/>
                  <a:gd name="connsiteX3" fmla="*/ 511261 w 6415214"/>
                  <a:gd name="connsiteY3" fmla="*/ 100390 h 171407"/>
                  <a:gd name="connsiteX4" fmla="*/ 229919 w 6415214"/>
                  <a:gd name="connsiteY4" fmla="*/ 0 h 171407"/>
                  <a:gd name="connsiteX5" fmla="*/ 229919 w 6415214"/>
                  <a:gd name="connsiteY5" fmla="*/ 100390 h 171407"/>
                  <a:gd name="connsiteX6" fmla="*/ 0 w 6415214"/>
                  <a:gd name="connsiteY6" fmla="*/ 100390 h 171407"/>
                  <a:gd name="connsiteX0-1" fmla="*/ 0 w 6415214"/>
                  <a:gd name="connsiteY0-2" fmla="*/ 171407 h 262847"/>
                  <a:gd name="connsiteX1-3" fmla="*/ 6415214 w 6415214"/>
                  <a:gd name="connsiteY1-4" fmla="*/ 171407 h 262847"/>
                  <a:gd name="connsiteX2-5" fmla="*/ 6415214 w 6415214"/>
                  <a:gd name="connsiteY2-6" fmla="*/ 100390 h 262847"/>
                  <a:gd name="connsiteX3-7" fmla="*/ 511261 w 6415214"/>
                  <a:gd name="connsiteY3-8" fmla="*/ 100390 h 262847"/>
                  <a:gd name="connsiteX4-9" fmla="*/ 229919 w 6415214"/>
                  <a:gd name="connsiteY4-10" fmla="*/ 0 h 262847"/>
                  <a:gd name="connsiteX5-11" fmla="*/ 229919 w 6415214"/>
                  <a:gd name="connsiteY5-12" fmla="*/ 100390 h 262847"/>
                  <a:gd name="connsiteX6-13" fmla="*/ 0 w 6415214"/>
                  <a:gd name="connsiteY6-14" fmla="*/ 100390 h 262847"/>
                  <a:gd name="connsiteX7" fmla="*/ 91440 w 6415214"/>
                  <a:gd name="connsiteY7" fmla="*/ 262847 h 262847"/>
                  <a:gd name="connsiteX0-15" fmla="*/ 0 w 6415214"/>
                  <a:gd name="connsiteY0-16" fmla="*/ 171407 h 171407"/>
                  <a:gd name="connsiteX1-17" fmla="*/ 6415214 w 6415214"/>
                  <a:gd name="connsiteY1-18" fmla="*/ 171407 h 171407"/>
                  <a:gd name="connsiteX2-19" fmla="*/ 6415214 w 6415214"/>
                  <a:gd name="connsiteY2-20" fmla="*/ 100390 h 171407"/>
                  <a:gd name="connsiteX3-21" fmla="*/ 511261 w 6415214"/>
                  <a:gd name="connsiteY3-22" fmla="*/ 100390 h 171407"/>
                  <a:gd name="connsiteX4-23" fmla="*/ 229919 w 6415214"/>
                  <a:gd name="connsiteY4-24" fmla="*/ 0 h 171407"/>
                  <a:gd name="connsiteX5-25" fmla="*/ 229919 w 6415214"/>
                  <a:gd name="connsiteY5-26" fmla="*/ 100390 h 171407"/>
                  <a:gd name="connsiteX6-27" fmla="*/ 0 w 6415214"/>
                  <a:gd name="connsiteY6-28" fmla="*/ 100390 h 171407"/>
                  <a:gd name="connsiteX0-29" fmla="*/ 0 w 6415214"/>
                  <a:gd name="connsiteY0-30" fmla="*/ 171407 h 171407"/>
                  <a:gd name="connsiteX1-31" fmla="*/ 6415214 w 6415214"/>
                  <a:gd name="connsiteY1-32" fmla="*/ 100390 h 171407"/>
                  <a:gd name="connsiteX2-33" fmla="*/ 511261 w 6415214"/>
                  <a:gd name="connsiteY2-34" fmla="*/ 100390 h 171407"/>
                  <a:gd name="connsiteX3-35" fmla="*/ 229919 w 6415214"/>
                  <a:gd name="connsiteY3-36" fmla="*/ 0 h 171407"/>
                  <a:gd name="connsiteX4-37" fmla="*/ 229919 w 6415214"/>
                  <a:gd name="connsiteY4-38" fmla="*/ 100390 h 171407"/>
                  <a:gd name="connsiteX5-39" fmla="*/ 0 w 6415214"/>
                  <a:gd name="connsiteY5-40" fmla="*/ 100390 h 171407"/>
                  <a:gd name="connsiteX0-41" fmla="*/ 6415214 w 6415214"/>
                  <a:gd name="connsiteY0-42" fmla="*/ 100390 h 100390"/>
                  <a:gd name="connsiteX1-43" fmla="*/ 511261 w 6415214"/>
                  <a:gd name="connsiteY1-44" fmla="*/ 100390 h 100390"/>
                  <a:gd name="connsiteX2-45" fmla="*/ 229919 w 6415214"/>
                  <a:gd name="connsiteY2-46" fmla="*/ 0 h 100390"/>
                  <a:gd name="connsiteX3-47" fmla="*/ 229919 w 6415214"/>
                  <a:gd name="connsiteY3-48" fmla="*/ 100390 h 100390"/>
                  <a:gd name="connsiteX4-49" fmla="*/ 0 w 6415214"/>
                  <a:gd name="connsiteY4-50" fmla="*/ 100390 h 100390"/>
                  <a:gd name="connsiteX0-51" fmla="*/ 6415214 w 6415214"/>
                  <a:gd name="connsiteY0-52" fmla="*/ 195640 h 195640"/>
                  <a:gd name="connsiteX1-53" fmla="*/ 511261 w 6415214"/>
                  <a:gd name="connsiteY1-54" fmla="*/ 195640 h 195640"/>
                  <a:gd name="connsiteX2-55" fmla="*/ 227538 w 6415214"/>
                  <a:gd name="connsiteY2-56" fmla="*/ 0 h 195640"/>
                  <a:gd name="connsiteX3-57" fmla="*/ 229919 w 6415214"/>
                  <a:gd name="connsiteY3-58" fmla="*/ 195640 h 195640"/>
                  <a:gd name="connsiteX4-59" fmla="*/ 0 w 6415214"/>
                  <a:gd name="connsiteY4-60" fmla="*/ 195640 h 195640"/>
                  <a:gd name="connsiteX0-61" fmla="*/ 6415214 w 6415214"/>
                  <a:gd name="connsiteY0-62" fmla="*/ 193259 h 193259"/>
                  <a:gd name="connsiteX1-63" fmla="*/ 511261 w 6415214"/>
                  <a:gd name="connsiteY1-64" fmla="*/ 193259 h 193259"/>
                  <a:gd name="connsiteX2-65" fmla="*/ 232301 w 6415214"/>
                  <a:gd name="connsiteY2-66" fmla="*/ 0 h 193259"/>
                  <a:gd name="connsiteX3-67" fmla="*/ 229919 w 6415214"/>
                  <a:gd name="connsiteY3-68" fmla="*/ 193259 h 193259"/>
                  <a:gd name="connsiteX4-69" fmla="*/ 0 w 6415214"/>
                  <a:gd name="connsiteY4-70" fmla="*/ 193259 h 193259"/>
                  <a:gd name="connsiteX0-71" fmla="*/ 511261 w 511261"/>
                  <a:gd name="connsiteY0-72" fmla="*/ 193259 h 193259"/>
                  <a:gd name="connsiteX1-73" fmla="*/ 232301 w 511261"/>
                  <a:gd name="connsiteY1-74" fmla="*/ 0 h 193259"/>
                  <a:gd name="connsiteX2-75" fmla="*/ 229919 w 511261"/>
                  <a:gd name="connsiteY2-76" fmla="*/ 193259 h 193259"/>
                  <a:gd name="connsiteX3-77" fmla="*/ 0 w 511261"/>
                  <a:gd name="connsiteY3-78" fmla="*/ 193259 h 193259"/>
                </a:gdLst>
                <a:ahLst/>
                <a:cxnLst>
                  <a:cxn ang="0">
                    <a:pos x="connsiteX0-1" y="connsiteY0-2"/>
                  </a:cxn>
                  <a:cxn ang="0">
                    <a:pos x="connsiteX1-3" y="connsiteY1-4"/>
                  </a:cxn>
                  <a:cxn ang="0">
                    <a:pos x="connsiteX2-5" y="connsiteY2-6"/>
                  </a:cxn>
                  <a:cxn ang="0">
                    <a:pos x="connsiteX3-7" y="connsiteY3-8"/>
                  </a:cxn>
                </a:cxnLst>
                <a:rect l="l" t="t" r="r" b="b"/>
                <a:pathLst>
                  <a:path w="511261" h="193259">
                    <a:moveTo>
                      <a:pt x="511261" y="193259"/>
                    </a:moveTo>
                    <a:lnTo>
                      <a:pt x="232301" y="0"/>
                    </a:lnTo>
                    <a:cubicBezTo>
                      <a:pt x="233095" y="65213"/>
                      <a:pt x="229125" y="128046"/>
                      <a:pt x="229919" y="193259"/>
                    </a:cubicBezTo>
                    <a:lnTo>
                      <a:pt x="0" y="193259"/>
                    </a:lnTo>
                  </a:path>
                </a:pathLst>
              </a:custGeom>
              <a:noFill/>
              <a:ln w="16536" cap="flat" cmpd="sng" algn="ctr">
                <a:solidFill>
                  <a:schemeClr val="accent6"/>
                </a:solidFill>
                <a:prstDash val="solid"/>
                <a:miter lim="800000"/>
              </a:ln>
              <a:effectLst/>
            </p:spPr>
            <p:txBody>
              <a:bodyPr lIns="59528" tIns="29764" rIns="59528" bIns="29764"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170" b="0" i="0" u="none" strike="noStrike" kern="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cxnSp>
            <p:nvCxnSpPr>
              <p:cNvPr id="88" name="矩形 18"/>
              <p:cNvCxnSpPr/>
              <p:nvPr>
                <p:custDataLst>
                  <p:tags r:id="rId6"/>
                </p:custDataLst>
              </p:nvPr>
            </p:nvCxnSpPr>
            <p:spPr>
              <a:xfrm>
                <a:off x="7793593" y="3247897"/>
                <a:ext cx="7028811" cy="0"/>
              </a:xfrm>
              <a:prstGeom prst="line">
                <a:avLst/>
              </a:prstGeom>
              <a:noFill/>
              <a:ln w="16536" cap="flat" cmpd="sng" algn="ctr">
                <a:solidFill>
                  <a:schemeClr val="accent6"/>
                </a:solidFill>
                <a:prstDash val="solid"/>
                <a:miter lim="800000"/>
              </a:ln>
              <a:effectLst/>
            </p:spPr>
          </p:cxnSp>
        </p:grpSp>
        <p:sp>
          <p:nvSpPr>
            <p:cNvPr id="85" name="矩形 18"/>
            <p:cNvSpPr txBox="1"/>
            <p:nvPr>
              <p:custDataLst>
                <p:tags r:id="rId7"/>
              </p:custDataLst>
            </p:nvPr>
          </p:nvSpPr>
          <p:spPr>
            <a:xfrm>
              <a:off x="2527647" y="1827607"/>
              <a:ext cx="202515" cy="166393"/>
            </a:xfrm>
            <a:custGeom>
              <a:avLst/>
              <a:gdLst/>
              <a:ahLst/>
              <a:cxnLst/>
              <a:rect l="l" t="t" r="r" b="b"/>
              <a:pathLst>
                <a:path w="1047579" h="860727">
                  <a:moveTo>
                    <a:pt x="997096" y="0"/>
                  </a:moveTo>
                  <a:lnTo>
                    <a:pt x="1047579" y="83296"/>
                  </a:lnTo>
                  <a:cubicBezTo>
                    <a:pt x="958078" y="128888"/>
                    <a:pt x="890347" y="181579"/>
                    <a:pt x="844387" y="241369"/>
                  </a:cubicBezTo>
                  <a:cubicBezTo>
                    <a:pt x="798427" y="301160"/>
                    <a:pt x="773606" y="351958"/>
                    <a:pt x="769925" y="393763"/>
                  </a:cubicBezTo>
                  <a:cubicBezTo>
                    <a:pt x="828348" y="406331"/>
                    <a:pt x="885667" y="432940"/>
                    <a:pt x="941881" y="473589"/>
                  </a:cubicBezTo>
                  <a:cubicBezTo>
                    <a:pt x="998095" y="514238"/>
                    <a:pt x="1028280" y="576815"/>
                    <a:pt x="1032434" y="661320"/>
                  </a:cubicBezTo>
                  <a:cubicBezTo>
                    <a:pt x="1031120" y="720427"/>
                    <a:pt x="1010401" y="768175"/>
                    <a:pt x="970278" y="804565"/>
                  </a:cubicBezTo>
                  <a:cubicBezTo>
                    <a:pt x="930155" y="840954"/>
                    <a:pt x="878515" y="859675"/>
                    <a:pt x="815359" y="860727"/>
                  </a:cubicBezTo>
                  <a:cubicBezTo>
                    <a:pt x="753098" y="860779"/>
                    <a:pt x="700932" y="839219"/>
                    <a:pt x="658864" y="796046"/>
                  </a:cubicBezTo>
                  <a:cubicBezTo>
                    <a:pt x="616795" y="752872"/>
                    <a:pt x="594919" y="687771"/>
                    <a:pt x="593236" y="600741"/>
                  </a:cubicBezTo>
                  <a:cubicBezTo>
                    <a:pt x="591606" y="484211"/>
                    <a:pt x="622001" y="371467"/>
                    <a:pt x="684420" y="262509"/>
                  </a:cubicBezTo>
                  <a:cubicBezTo>
                    <a:pt x="746840" y="153551"/>
                    <a:pt x="851065" y="66048"/>
                    <a:pt x="997096" y="0"/>
                  </a:cubicBezTo>
                  <a:close/>
                  <a:moveTo>
                    <a:pt x="406451" y="0"/>
                  </a:moveTo>
                  <a:lnTo>
                    <a:pt x="454410" y="83296"/>
                  </a:lnTo>
                  <a:cubicBezTo>
                    <a:pt x="364908" y="128888"/>
                    <a:pt x="297177" y="181579"/>
                    <a:pt x="251217" y="241369"/>
                  </a:cubicBezTo>
                  <a:cubicBezTo>
                    <a:pt x="205257" y="301160"/>
                    <a:pt x="180437" y="351958"/>
                    <a:pt x="176756" y="393763"/>
                  </a:cubicBezTo>
                  <a:cubicBezTo>
                    <a:pt x="236283" y="406331"/>
                    <a:pt x="293917" y="432940"/>
                    <a:pt x="349658" y="473589"/>
                  </a:cubicBezTo>
                  <a:cubicBezTo>
                    <a:pt x="405399" y="514238"/>
                    <a:pt x="435268" y="576815"/>
                    <a:pt x="439265" y="661320"/>
                  </a:cubicBezTo>
                  <a:cubicBezTo>
                    <a:pt x="437897" y="720427"/>
                    <a:pt x="417284" y="768175"/>
                    <a:pt x="377424" y="804565"/>
                  </a:cubicBezTo>
                  <a:cubicBezTo>
                    <a:pt x="337563" y="840954"/>
                    <a:pt x="286660" y="859675"/>
                    <a:pt x="224714" y="860727"/>
                  </a:cubicBezTo>
                  <a:cubicBezTo>
                    <a:pt x="161243" y="860779"/>
                    <a:pt x="108341" y="839219"/>
                    <a:pt x="66010" y="796046"/>
                  </a:cubicBezTo>
                  <a:cubicBezTo>
                    <a:pt x="23678" y="752872"/>
                    <a:pt x="1697" y="687771"/>
                    <a:pt x="67" y="600741"/>
                  </a:cubicBezTo>
                  <a:cubicBezTo>
                    <a:pt x="-1616" y="484211"/>
                    <a:pt x="28884" y="371467"/>
                    <a:pt x="91567" y="262509"/>
                  </a:cubicBezTo>
                  <a:cubicBezTo>
                    <a:pt x="154249" y="153551"/>
                    <a:pt x="259211" y="66048"/>
                    <a:pt x="406451" y="0"/>
                  </a:cubicBezTo>
                  <a:close/>
                </a:path>
              </a:pathLst>
            </a:custGeom>
            <a:solidFill>
              <a:schemeClr val="accent5"/>
            </a:solidFill>
            <a:ln>
              <a:solidFill>
                <a:schemeClr val="accent5"/>
              </a:solidFill>
            </a:ln>
            <a:effectLst/>
          </p:spPr>
          <p:txBody>
            <a:bodyPr rot="0" spcFirstLastPara="0" vertOverflow="overflow" horzOverflow="overflow" vert="horz" wrap="square" lIns="57607" tIns="28804" rIns="57607" bIns="28804"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535" b="0" i="0" u="none" strike="noStrike" kern="0" cap="none" spc="0" normalizeH="0" baseline="0" noProof="0" dirty="0">
                <a:ln>
                  <a:noFill/>
                </a:ln>
                <a:solidFill>
                  <a:srgbClr val="000000">
                    <a:lumMod val="75000"/>
                    <a:lumOff val="25000"/>
                  </a:srgbClr>
                </a:solidFill>
                <a:effectLst/>
                <a:uLnTx/>
                <a:uFillTx/>
                <a:latin typeface="汉仪中黑 简" panose="00020600040101010101" pitchFamily="18" charset="-122"/>
                <a:ea typeface="汉仪中黑 简" panose="00020600040101010101" pitchFamily="18" charset="-122"/>
                <a:cs typeface="思源黑体 CN Normal" panose="020B0400000000000000" charset="-122"/>
                <a:sym typeface="思源黑体 Heavy" panose="020B0A00000000000000" pitchFamily="34" charset="-122"/>
              </a:endParaRPr>
            </a:p>
          </p:txBody>
        </p:sp>
      </p:grpSp>
      <p:sp>
        <p:nvSpPr>
          <p:cNvPr id="2" name="矩形 18"/>
          <p:cNvSpPr/>
          <p:nvPr>
            <p:custDataLst>
              <p:tags r:id="rId8"/>
            </p:custDataLst>
          </p:nvPr>
        </p:nvSpPr>
        <p:spPr>
          <a:xfrm>
            <a:off x="1099185" y="3442335"/>
            <a:ext cx="288000" cy="288000"/>
          </a:xfrm>
          <a:prstGeom prst="diamond">
            <a:avLst/>
          </a:prstGeom>
          <a:solidFill>
            <a:schemeClr val="accent5"/>
          </a:solidFill>
          <a:ln w="18945">
            <a:solidFill>
              <a:schemeClr val="bg2"/>
            </a:solidFill>
          </a:ln>
          <a:effectLst/>
        </p:spPr>
        <p:style>
          <a:lnRef idx="1">
            <a:schemeClr val="accent3"/>
          </a:lnRef>
          <a:fillRef idx="3">
            <a:schemeClr val="accent3"/>
          </a:fillRef>
          <a:effectRef idx="2">
            <a:schemeClr val="accent3"/>
          </a:effectRef>
          <a:fontRef idx="minor">
            <a:schemeClr val="lt1"/>
          </a:fontRef>
        </p:style>
        <p:txBody>
          <a:bodyPr lIns="60625" tIns="30313" rIns="60625" bIns="3031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95" b="0" i="0" u="none" strike="noStrike" kern="1200" cap="none" spc="0" normalizeH="0" baseline="0" noProof="0" dirty="0">
              <a:ln w="6315">
                <a:solidFill>
                  <a:srgbClr val="FFBF53">
                    <a:lumMod val="40000"/>
                    <a:lumOff val="60000"/>
                  </a:srgbClr>
                </a:solidFill>
              </a:ln>
              <a:solidFill>
                <a:srgbClr val="FFFFFF"/>
              </a:solidFill>
              <a:effectLst/>
              <a:uLnTx/>
              <a:uFillTx/>
              <a:latin typeface="汉仪中黑 简" panose="00020600040101010101" pitchFamily="18" charset="-122"/>
              <a:ea typeface="汉仪中黑 简" panose="00020600040101010101" pitchFamily="18" charset="-122"/>
              <a:cs typeface="思源黑体 CN Normal" panose="020B0400000000000000" charset="-122"/>
              <a:sym typeface="思源黑体 Heavy" panose="020B0A00000000000000" pitchFamily="34" charset="-122"/>
            </a:endParaRPr>
          </a:p>
        </p:txBody>
      </p:sp>
      <p:sp>
        <p:nvSpPr>
          <p:cNvPr id="3" name="矩形 18"/>
          <p:cNvSpPr/>
          <p:nvPr>
            <p:custDataLst>
              <p:tags r:id="rId9"/>
            </p:custDataLst>
          </p:nvPr>
        </p:nvSpPr>
        <p:spPr>
          <a:xfrm>
            <a:off x="1410335" y="3442335"/>
            <a:ext cx="7797165" cy="1566545"/>
          </a:xfrm>
          <a:prstGeom prst="rect">
            <a:avLst/>
          </a:prstGeom>
          <a:effectLst/>
        </p:spPr>
        <p:txBody>
          <a:bodyPr wrap="square" lIns="73152" tIns="36576" rIns="73152" bIns="36576">
            <a:spAutoFit/>
          </a:bodyPr>
          <a:lstStyle/>
          <a:p>
            <a:pPr marL="0" marR="0" lvl="0" indent="0" algn="just" defTabSz="914400" rtl="0" eaLnBrk="1" fontAlgn="auto" latinLnBrk="0" hangingPunct="1">
              <a:lnSpc>
                <a:spcPct val="180000"/>
              </a:lnSpc>
              <a:spcBef>
                <a:spcPts val="0"/>
              </a:spcBef>
              <a:spcAft>
                <a:spcPts val="0"/>
              </a:spcAft>
              <a:buClrTx/>
              <a:buSzTx/>
              <a:buFont typeface="Arial" panose="020B0604020202020204" pitchFamily="34" charset="0"/>
              <a:buNone/>
              <a:defRPr/>
            </a:pPr>
            <a:r>
              <a:rPr kumimoji="0" sz="1800" i="0" u="none" strike="noStrike" kern="100" cap="none" spc="0" normalizeH="0" baseline="0" noProof="0">
                <a:ln>
                  <a:noFill/>
                </a:ln>
                <a:solidFill>
                  <a:srgbClr val="00000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二是</a:t>
            </a:r>
            <a:r>
              <a:rPr kumimoji="0" lang="en-US" sz="1800" b="1" i="0" u="none" strike="noStrike" kern="100" cap="none" spc="0" normalizeH="0" baseline="0" noProof="0">
                <a:solidFill>
                  <a:schemeClr val="accent1"/>
                </a:solidFill>
                <a:effectLst>
                  <a:outerShdw blurRad="38100" dist="25400" dir="5400000" algn="ctr" rotWithShape="0">
                    <a:srgbClr val="6E747A">
                      <a:alpha val="43000"/>
                    </a:srgbClr>
                  </a:outerShdw>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a:t>
            </a:r>
            <a:r>
              <a:rPr kumimoji="0" lang="zh-CN" altLang="en-US" sz="1800" b="1" i="0" u="none" strike="noStrike" kern="100" cap="none" spc="0" normalizeH="0" baseline="0" noProof="0">
                <a:solidFill>
                  <a:schemeClr val="accent1"/>
                </a:solidFill>
                <a:effectLst>
                  <a:outerShdw blurRad="38100" dist="25400" dir="5400000" algn="ctr" rotWithShape="0">
                    <a:srgbClr val="6E747A">
                      <a:alpha val="43000"/>
                    </a:srgbClr>
                  </a:outerShdw>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小共济</a:t>
            </a:r>
            <a:r>
              <a:rPr kumimoji="0" lang="en-US" altLang="zh-CN" sz="1800" b="1" i="0" u="none" strike="noStrike" kern="100" cap="none" spc="0" normalizeH="0" baseline="0" noProof="0">
                <a:solidFill>
                  <a:schemeClr val="accent1"/>
                </a:solidFill>
                <a:effectLst>
                  <a:outerShdw blurRad="38100" dist="25400" dir="5400000" algn="ctr" rotWithShape="0">
                    <a:srgbClr val="6E747A">
                      <a:alpha val="43000"/>
                    </a:srgbClr>
                  </a:outerShdw>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a:t>
            </a:r>
            <a:r>
              <a:rPr kumimoji="0" lang="zh-CN" altLang="en-US" sz="1800" i="0" u="none" strike="noStrike" kern="100" cap="none" spc="0" normalizeH="0" baseline="0" noProof="0">
                <a:ln>
                  <a:noFill/>
                </a:ln>
                <a:solidFill>
                  <a:srgbClr val="00000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a:t>
            </a:r>
            <a:r>
              <a:rPr kumimoji="0" sz="1800" i="0" u="none" strike="noStrike" kern="100" cap="none" spc="0" normalizeH="0" baseline="0" noProof="0">
                <a:ln>
                  <a:noFill/>
                </a:ln>
                <a:solidFill>
                  <a:srgbClr val="00000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个人账户里的钱可以家庭共济使用，实现家庭“小共济”，对个人账户积累余额较多的，可以用于减轻家属就医经济负担，所以，家庭共济只限于个人账户。</a:t>
            </a:r>
            <a:endParaRPr kumimoji="0" sz="1800" i="0" u="none" strike="noStrike" kern="100" cap="none" spc="0" normalizeH="0" baseline="0" noProof="0">
              <a:ln>
                <a:noFill/>
              </a:ln>
              <a:solidFill>
                <a:srgbClr val="00000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19" name="矩形 18"/>
          <p:cNvSpPr/>
          <p:nvPr/>
        </p:nvSpPr>
        <p:spPr>
          <a:xfrm>
            <a:off x="3035935" y="0"/>
            <a:ext cx="6804025" cy="8299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30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思源黑体 CN Normal" panose="020B0400000000000000" charset="-122"/>
                <a:sym typeface="思源黑体 Heavy" panose="020B0A00000000000000" pitchFamily="34" charset="-122"/>
              </a:rPr>
              <a:t>门诊共济了，家里其他人</a:t>
            </a:r>
            <a:endParaRPr kumimoji="0" lang="zh-CN" altLang="en-US" sz="2400" b="1" i="0" u="none" strike="noStrike" kern="1200" cap="none" spc="30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思源黑体 CN Normal" panose="020B0400000000000000" charset="-122"/>
              <a:sym typeface="思源黑体 Heavy" panose="020B0A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30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思源黑体 CN Normal" panose="020B0400000000000000" charset="-122"/>
                <a:sym typeface="思源黑体 Heavy" panose="020B0A00000000000000" pitchFamily="34" charset="-122"/>
              </a:rPr>
              <a:t>是否可不参保?</a:t>
            </a:r>
            <a:endParaRPr kumimoji="0" lang="zh-CN" altLang="en-US" sz="2400" b="1" i="0" u="none" strike="noStrike" kern="1200" cap="none" spc="30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思源黑体 CN Normal" panose="020B0400000000000000" charset="-122"/>
              <a:sym typeface="思源黑体 Heavy" panose="020B0A00000000000000" pitchFamily="34" charset="-122"/>
            </a:endParaRPr>
          </a:p>
        </p:txBody>
      </p:sp>
      <p:pic>
        <p:nvPicPr>
          <p:cNvPr id="7" name="图片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39804" y="2569442"/>
            <a:ext cx="1270159" cy="2667000"/>
          </a:xfrm>
          <a:prstGeom prst="rect">
            <a:avLst/>
          </a:prstGeom>
        </p:spPr>
      </p:pic>
      <p:sp>
        <p:nvSpPr>
          <p:cNvPr id="4" name="圆角矩形 3"/>
          <p:cNvSpPr/>
          <p:nvPr/>
        </p:nvSpPr>
        <p:spPr>
          <a:xfrm>
            <a:off x="1202055" y="4954905"/>
            <a:ext cx="9243695" cy="13506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000" b="1">
                <a:solidFill>
                  <a:schemeClr val="bg1"/>
                </a:solidFill>
              </a:rPr>
              <a:t>如果家庭中只有一个人买医保，其他未买医保的成员生病住院后，不能报销医疗费用，虽可以使用直系亲属的个人账户支付，但个人账户里的钱较少，不足以支付住院医疗费用，所以，每个人都要参保，减轻就医经济负担。</a:t>
            </a:r>
            <a:endParaRPr lang="zh-CN" altLang="en-US" sz="2000" b="1">
              <a:solidFill>
                <a:schemeClr val="bg1"/>
              </a:solidFill>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p:cTn id="13" dur="1000" fill="hold"/>
                                        <p:tgtEl>
                                          <p:spTgt spid="87"/>
                                        </p:tgtEl>
                                        <p:attrNameLst>
                                          <p:attrName>ppt_x</p:attrName>
                                        </p:attrNameLst>
                                      </p:cBhvr>
                                      <p:tavLst>
                                        <p:tav tm="0">
                                          <p:val>
                                            <p:strVal val="#ppt_x-.2"/>
                                          </p:val>
                                        </p:tav>
                                        <p:tav tm="100000">
                                          <p:val>
                                            <p:strVal val="#ppt_x"/>
                                          </p:val>
                                        </p:tav>
                                      </p:tavLst>
                                    </p:anim>
                                    <p:anim calcmode="lin" valueType="num">
                                      <p:cBhvr>
                                        <p:cTn id="14" dur="1000" fill="hold"/>
                                        <p:tgtEl>
                                          <p:spTgt spid="8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wipe(up)">
                                      <p:cBhvr>
                                        <p:cTn id="20" dur="500"/>
                                        <p:tgtEl>
                                          <p:spTgt spid="105"/>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p:cTn id="25" dur="500" fill="hold"/>
                                        <p:tgtEl>
                                          <p:spTgt spid="91"/>
                                        </p:tgtEl>
                                        <p:attrNameLst>
                                          <p:attrName>ppt_w</p:attrName>
                                        </p:attrNameLst>
                                      </p:cBhvr>
                                      <p:tavLst>
                                        <p:tav tm="0">
                                          <p:val>
                                            <p:fltVal val="0"/>
                                          </p:val>
                                        </p:tav>
                                        <p:tav tm="100000">
                                          <p:val>
                                            <p:strVal val="#ppt_w"/>
                                          </p:val>
                                        </p:tav>
                                      </p:tavLst>
                                    </p:anim>
                                    <p:anim calcmode="lin" valueType="num">
                                      <p:cBhvr>
                                        <p:cTn id="26" dur="500" fill="hold"/>
                                        <p:tgtEl>
                                          <p:spTgt spid="9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additive="base">
                                        <p:cTn id="31" dur="500"/>
                                        <p:tgtEl>
                                          <p:spTgt spid="72"/>
                                        </p:tgtEl>
                                        <p:attrNameLst>
                                          <p:attrName>ppt_y</p:attrName>
                                        </p:attrNameLst>
                                      </p:cBhvr>
                                      <p:tavLst>
                                        <p:tav tm="0">
                                          <p:val>
                                            <p:strVal val="#ppt_y+#ppt_h*1.125000"/>
                                          </p:val>
                                        </p:tav>
                                        <p:tav tm="100000">
                                          <p:val>
                                            <p:strVal val="#ppt_y"/>
                                          </p:val>
                                        </p:tav>
                                      </p:tavLst>
                                    </p:anim>
                                    <p:animEffect transition="in" filter="wipe(up)">
                                      <p:cBhvr>
                                        <p:cTn id="32" dur="500"/>
                                        <p:tgtEl>
                                          <p:spTgt spid="72"/>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p:tgtEl>
                                          <p:spTgt spid="3"/>
                                        </p:tgtEl>
                                        <p:attrNameLst>
                                          <p:attrName>ppt_y</p:attrName>
                                        </p:attrNameLst>
                                      </p:cBhvr>
                                      <p:tavLst>
                                        <p:tav tm="0">
                                          <p:val>
                                            <p:strVal val="#ppt_y+#ppt_h*1.125000"/>
                                          </p:val>
                                        </p:tav>
                                        <p:tav tm="100000">
                                          <p:val>
                                            <p:strVal val="#ppt_y"/>
                                          </p:val>
                                        </p:tav>
                                      </p:tavLst>
                                    </p:anim>
                                    <p:animEffect transition="in" filter="wipe(up)">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7" grpId="1"/>
      <p:bldP spid="91" grpId="0" bldLvl="0" animBg="1"/>
      <p:bldP spid="91" grpId="1" animBg="1"/>
      <p:bldP spid="72" grpId="0" bldLvl="0" animBg="1"/>
      <p:bldP spid="72" grpId="1" animBg="1"/>
      <p:bldP spid="2" grpId="0" bldLvl="0" animBg="1"/>
      <p:bldP spid="2" grpId="1" animBg="1"/>
      <p:bldP spid="3" grpId="0" bldLvl="0" animBg="1"/>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1397635" y="3014345"/>
            <a:ext cx="880554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汉仪雅酷黑 75W" panose="020B0804020202020204" charset="-122"/>
                <a:sym typeface="思源黑体 Heavy" panose="020B0A00000000000000" pitchFamily="34" charset="-122"/>
              </a:rPr>
              <a:t>什么时候才能享受普通门诊报销?</a:t>
            </a:r>
            <a:endParaRPr kumimoji="0" lang="zh-CN" altLang="en-US" sz="4800" b="1" i="0" u="none" strike="noStrike" kern="12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汉仪雅酷黑 75W" panose="020B0804020202020204" charset="-122"/>
              <a:sym typeface="思源黑体 Heavy" panose="020B0A00000000000000" pitchFamily="34" charset="-122"/>
            </a:endParaRPr>
          </a:p>
        </p:txBody>
      </p:sp>
      <p:sp>
        <p:nvSpPr>
          <p:cNvPr id="14" name="文本框 13"/>
          <p:cNvSpPr txBox="1"/>
          <p:nvPr>
            <p:custDataLst>
              <p:tags r:id="rId2"/>
            </p:custDataLst>
          </p:nvPr>
        </p:nvSpPr>
        <p:spPr>
          <a:xfrm>
            <a:off x="4733925" y="1877695"/>
            <a:ext cx="2724150" cy="76835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PART  06</a:t>
            </a:r>
            <a:endParaRPr kumimoji="0" lang="en-US" altLang="zh-CN" sz="4400" b="0" i="0" u="none" strike="noStrike" kern="12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userDrawn="1"/>
        </p:nvSpPr>
        <p:spPr>
          <a:xfrm>
            <a:off x="2793365" y="218440"/>
            <a:ext cx="6130290" cy="4603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noProof="0" dirty="0">
                <a:ln>
                  <a:noFill/>
                </a:ln>
                <a:solidFill>
                  <a:schemeClr val="bg2"/>
                </a:solidFill>
                <a:effectLst/>
                <a:uLnTx/>
                <a:uFillTx/>
                <a:latin typeface="汉仪中黑 简" panose="00020600040101010101" pitchFamily="18" charset="-122"/>
                <a:ea typeface="汉仪中黑 简" panose="00020600040101010101" pitchFamily="18" charset="-122"/>
                <a:cs typeface="汉仪雅酷黑 75W" panose="020B0804020202020204" charset="-122"/>
                <a:sym typeface="思源黑体 Heavy" panose="020B0A00000000000000" pitchFamily="34" charset="-122"/>
              </a:rPr>
              <a:t>什么时候才能享受普通门诊报销?</a:t>
            </a:r>
            <a:endParaRPr lang="zh-CN" altLang="en-US" sz="2400" b="1" noProof="0" dirty="0">
              <a:ln>
                <a:noFill/>
              </a:ln>
              <a:solidFill>
                <a:schemeClr val="bg2"/>
              </a:solidFill>
              <a:effectLst/>
              <a:uLnTx/>
              <a:uFillTx/>
              <a:latin typeface="汉仪中黑 简" panose="00020600040101010101" pitchFamily="18" charset="-122"/>
              <a:ea typeface="汉仪中黑 简" panose="00020600040101010101" pitchFamily="18" charset="-122"/>
              <a:cs typeface="汉仪雅酷黑 75W" panose="020B0804020202020204" charset="-122"/>
              <a:sym typeface="思源黑体 Heavy" panose="020B0A00000000000000" pitchFamily="34" charset="-122"/>
            </a:endParaRPr>
          </a:p>
        </p:txBody>
      </p:sp>
      <p:sp>
        <p:nvSpPr>
          <p:cNvPr id="8" name="矩形 7"/>
          <p:cNvSpPr>
            <a:spLocks noChangeAspect="1"/>
          </p:cNvSpPr>
          <p:nvPr>
            <p:custDataLst>
              <p:tags r:id="rId1"/>
            </p:custDataLst>
          </p:nvPr>
        </p:nvSpPr>
        <p:spPr>
          <a:xfrm>
            <a:off x="742315" y="1985645"/>
            <a:ext cx="6560185" cy="2995930"/>
          </a:xfrm>
          <a:prstGeom prst="rect">
            <a:avLst/>
          </a:prstGeom>
          <a:solidFill>
            <a:schemeClr val="accent2">
              <a:lumMod val="20000"/>
              <a:lumOff val="80000"/>
            </a:schemeClr>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19" name="文本框 18"/>
          <p:cNvSpPr txBox="1"/>
          <p:nvPr>
            <p:custDataLst>
              <p:tags r:id="rId2"/>
            </p:custDataLst>
          </p:nvPr>
        </p:nvSpPr>
        <p:spPr>
          <a:xfrm>
            <a:off x="1043940" y="2533650"/>
            <a:ext cx="5224145" cy="1753235"/>
          </a:xfrm>
          <a:prstGeom prst="rect">
            <a:avLst/>
          </a:prstGeom>
          <a:noFill/>
          <a:ln>
            <a:noFill/>
            <a:prstDash val="dash"/>
          </a:ln>
        </p:spPr>
        <p:txBody>
          <a:bodyPr wrap="square" rtlCol="0" anchor="ctr" anchorCtr="0">
            <a:spAutoFit/>
          </a:bodyPr>
          <a:lstStyle/>
          <a:p>
            <a:pPr marL="0" marR="0" lvl="0" indent="0" algn="just" defTabSz="914400" rtl="0" eaLnBrk="1" fontAlgn="auto" latinLnBrk="0" hangingPunct="1">
              <a:lnSpc>
                <a:spcPct val="200000"/>
              </a:lnSpc>
              <a:spcBef>
                <a:spcPts val="0"/>
              </a:spcBef>
              <a:spcAft>
                <a:spcPts val="0"/>
              </a:spcAft>
              <a:buClrTx/>
              <a:buSzTx/>
              <a:buFont typeface="Arial" panose="020B0604020202020204" pitchFamily="34" charset="0"/>
              <a:buNone/>
              <a:defRPr/>
            </a:pPr>
            <a:r>
              <a:rPr kumimoji="0"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按照</a:t>
            </a:r>
            <a:r>
              <a:rPr kumimoji="0" lang="zh-CN"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相关</a:t>
            </a:r>
            <a:r>
              <a:rPr kumimoji="0" lang="zh-CN"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工作部署</a:t>
            </a:r>
            <a:r>
              <a:rPr kumimoji="0"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a:t>
            </a:r>
            <a:r>
              <a:rPr kumimoji="0" lang="zh-CN"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我市已</a:t>
            </a:r>
            <a:r>
              <a:rPr kumimoji="0"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于2022年6月底前出台具体的实施方案，</a:t>
            </a:r>
            <a:r>
              <a:rPr kumimoji="0" lang="zh-CN"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预计下半年出台实施细则后正式启动职工医保普通门诊统筹。</a:t>
            </a:r>
            <a:endParaRPr kumimoji="0" lang="zh-CN"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pic>
        <p:nvPicPr>
          <p:cNvPr id="2" name="图片 1"/>
          <p:cNvPicPr>
            <a:picLocks noChangeAspect="1"/>
          </p:cNvPicPr>
          <p:nvPr>
            <p:custDataLst>
              <p:tags r:id="rId3"/>
            </p:custDataLst>
          </p:nvPr>
        </p:nvPicPr>
        <p:blipFill>
          <a:blip r:embed="rId4"/>
          <a:stretch>
            <a:fillRect/>
          </a:stretch>
        </p:blipFill>
        <p:spPr>
          <a:xfrm>
            <a:off x="7752715" y="1985645"/>
            <a:ext cx="3733800" cy="3257550"/>
          </a:xfrm>
          <a:prstGeom prst="round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p:tgtEl>
                                          <p:spTgt spid="19"/>
                                        </p:tgtEl>
                                        <p:attrNameLst>
                                          <p:attrName>ppt_y</p:attrName>
                                        </p:attrNameLst>
                                      </p:cBhvr>
                                      <p:tavLst>
                                        <p:tav tm="0">
                                          <p:val>
                                            <p:strVal val="#ppt_y+#ppt_h*1.125000"/>
                                          </p:val>
                                        </p:tav>
                                        <p:tav tm="100000">
                                          <p:val>
                                            <p:strVal val="#ppt_y"/>
                                          </p:val>
                                        </p:tav>
                                      </p:tavLst>
                                    </p:anim>
                                    <p:animEffect transition="in" filter="wipe(up)">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19" grpId="0"/>
      <p:bldP spid="1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2"/>
          <p:cNvSpPr txBox="1"/>
          <p:nvPr>
            <p:custDataLst>
              <p:tags r:id="rId1"/>
            </p:custDataLst>
          </p:nvPr>
        </p:nvSpPr>
        <p:spPr>
          <a:xfrm>
            <a:off x="1046163" y="1454778"/>
            <a:ext cx="10099675" cy="4631062"/>
          </a:xfrm>
          <a:solidFill>
            <a:schemeClr val="accent2"/>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80000"/>
              </a:lnSpc>
              <a:spcBef>
                <a:spcPts val="0"/>
              </a:spcBef>
              <a:spcAft>
                <a:spcPts val="0"/>
              </a:spcAft>
              <a:buClrTx/>
              <a:buSzTx/>
              <a:buFont typeface="Arial" panose="020B0604020202020204" pitchFamily="34" charset="0"/>
              <a:buNone/>
              <a:defRPr/>
            </a:pPr>
            <a:r>
              <a:rPr kumimoji="0" sz="2400" b="0" i="0" u="none" strike="noStrike" kern="100" cap="none" spc="100" normalizeH="0" baseline="0" noProof="0">
                <a:solidFill>
                  <a:schemeClr val="accent1"/>
                </a:solidFill>
                <a:effectLst>
                  <a:outerShdw blurRad="38100" dist="25400" dir="5400000" algn="ctr" rotWithShape="0">
                    <a:srgbClr val="6E747A">
                      <a:alpha val="43000"/>
                    </a:srgbClr>
                  </a:outerShdw>
                </a:effectLst>
                <a:uLnTx/>
                <a:uFillTx/>
                <a:latin typeface="汉仪中黑 简" panose="00020600040101010101" pitchFamily="18" charset="-122"/>
                <a:ea typeface="汉仪中黑 简" panose="00020600040101010101" pitchFamily="18" charset="-122"/>
                <a:cs typeface="Lao UI" panose="020B0502040204020203"/>
                <a:sym typeface="思源黑体 Heavy" panose="020B0A00000000000000" pitchFamily="34" charset="-122"/>
              </a:rPr>
              <a:t>为贯彻落实《关于建立健全全省职工基本医疗保险门诊共济保障机制的实施意见》（辽政办发〔2021〕39号）文件精神,进一步完善我市职工基本医疗保险(以下简称职工医保)制度,更好解决职工医保参保人员门诊保障问题, 结合我市实际，</a:t>
            </a:r>
            <a:r>
              <a:rPr kumimoji="0" lang="zh-CN" sz="2400" b="0" i="0" u="none" strike="noStrike" kern="100" cap="none" spc="100" normalizeH="0" baseline="0" noProof="0">
                <a:solidFill>
                  <a:schemeClr val="accent1"/>
                </a:solidFill>
                <a:effectLst>
                  <a:outerShdw blurRad="38100" dist="25400" dir="5400000" algn="ctr" rotWithShape="0">
                    <a:srgbClr val="6E747A">
                      <a:alpha val="43000"/>
                    </a:srgbClr>
                  </a:outerShdw>
                </a:effectLst>
                <a:uLnTx/>
                <a:uFillTx/>
                <a:latin typeface="汉仪中黑 简" panose="00020600040101010101" pitchFamily="18" charset="-122"/>
                <a:ea typeface="汉仪中黑 简" panose="00020600040101010101" pitchFamily="18" charset="-122"/>
                <a:cs typeface="Lao UI" panose="020B0502040204020203"/>
                <a:sym typeface="思源黑体 Heavy" panose="020B0A00000000000000" pitchFamily="34" charset="-122"/>
              </a:rPr>
              <a:t>制定出台《关于建立健全本溪市职工基本医疗保险门诊共济保障机制的实施方案》</a:t>
            </a:r>
            <a:r>
              <a:rPr kumimoji="0" sz="2400" b="0" i="0" u="none" strike="noStrike" kern="100" cap="none" spc="100" normalizeH="0" baseline="0" noProof="0">
                <a:solidFill>
                  <a:schemeClr val="accent1"/>
                </a:solidFill>
                <a:effectLst>
                  <a:outerShdw blurRad="38100" dist="25400" dir="5400000" algn="ctr" rotWithShape="0">
                    <a:srgbClr val="6E747A">
                      <a:alpha val="43000"/>
                    </a:srgbClr>
                  </a:outerShdw>
                </a:effectLst>
                <a:uLnTx/>
                <a:uFillTx/>
                <a:latin typeface="汉仪中黑 简" panose="00020600040101010101" pitchFamily="18" charset="-122"/>
                <a:ea typeface="汉仪中黑 简" panose="00020600040101010101" pitchFamily="18" charset="-122"/>
                <a:cs typeface="Lao UI" panose="020B0502040204020203"/>
                <a:sym typeface="思源黑体 Heavy" panose="020B0A00000000000000" pitchFamily="34" charset="-122"/>
              </a:rPr>
              <a:t>。</a:t>
            </a:r>
            <a:endParaRPr kumimoji="0" sz="2400" b="0" i="0" u="none" strike="noStrike" kern="100" cap="none" spc="100" normalizeH="0" baseline="0" noProof="0">
              <a:solidFill>
                <a:schemeClr val="accent1"/>
              </a:solidFill>
              <a:effectLst>
                <a:outerShdw blurRad="38100" dist="25400" dir="5400000" algn="ctr" rotWithShape="0">
                  <a:srgbClr val="6E747A">
                    <a:alpha val="43000"/>
                  </a:srgbClr>
                </a:outerShdw>
              </a:effectLst>
              <a:uLnTx/>
              <a:uFillTx/>
              <a:latin typeface="汉仪中黑 简" panose="00020600040101010101" pitchFamily="18" charset="-122"/>
              <a:ea typeface="汉仪中黑 简" panose="00020600040101010101" pitchFamily="18" charset="-122"/>
              <a:cs typeface="Lao UI" panose="020B0502040204020203"/>
              <a:sym typeface="思源黑体 Heavy" panose="020B0A00000000000000" pitchFamily="34" charset="-122"/>
            </a:endParaRPr>
          </a:p>
        </p:txBody>
      </p:sp>
      <p:sp>
        <p:nvSpPr>
          <p:cNvPr id="8" name="文本框 7"/>
          <p:cNvSpPr txBox="1"/>
          <p:nvPr/>
        </p:nvSpPr>
        <p:spPr>
          <a:xfrm>
            <a:off x="5420360" y="247354"/>
            <a:ext cx="1351280"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前言</a:t>
            </a:r>
            <a:endParaRPr kumimoji="0" lang="zh-CN" altLang="en-US" sz="2800" b="0" i="0" u="none" strike="noStrike" kern="1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bg/>
                                          </p:spTgt>
                                        </p:tgtEl>
                                        <p:attrNameLst>
                                          <p:attrName>style.visibility</p:attrName>
                                        </p:attrNameLst>
                                      </p:cBhvr>
                                      <p:to>
                                        <p:strVal val="visible"/>
                                      </p:to>
                                    </p:set>
                                    <p:anim calcmode="lin" valueType="num">
                                      <p:cBhvr>
                                        <p:cTn id="14" dur="500" fill="hold"/>
                                        <p:tgtEl>
                                          <p:spTgt spid="7">
                                            <p:bg/>
                                          </p:spTgt>
                                        </p:tgtEl>
                                        <p:attrNameLst>
                                          <p:attrName>ppt_w</p:attrName>
                                        </p:attrNameLst>
                                      </p:cBhvr>
                                      <p:tavLst>
                                        <p:tav tm="0">
                                          <p:val>
                                            <p:fltVal val="0"/>
                                          </p:val>
                                        </p:tav>
                                        <p:tav tm="100000">
                                          <p:val>
                                            <p:strVal val="#ppt_w"/>
                                          </p:val>
                                        </p:tav>
                                      </p:tavLst>
                                    </p:anim>
                                    <p:anim calcmode="lin" valueType="num">
                                      <p:cBhvr>
                                        <p:cTn id="15" dur="500" fill="hold"/>
                                        <p:tgtEl>
                                          <p:spTgt spid="7">
                                            <p:bg/>
                                          </p:spTgt>
                                        </p:tgtEl>
                                        <p:attrNameLst>
                                          <p:attrName>ppt_h</p:attrName>
                                        </p:attrNameLst>
                                      </p:cBhvr>
                                      <p:tavLst>
                                        <p:tav tm="0">
                                          <p:val>
                                            <p:fltVal val="0"/>
                                          </p:val>
                                        </p:tav>
                                        <p:tav tm="100000">
                                          <p:val>
                                            <p:strVal val="#ppt_h"/>
                                          </p:val>
                                        </p:tav>
                                      </p:tavLst>
                                    </p:anim>
                                    <p:animEffect transition="in" filter="fade">
                                      <p:cBhvr>
                                        <p:cTn id="16" dur="500"/>
                                        <p:tgtEl>
                                          <p:spTgt spid="7">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build="p"/>
      <p:bldP spid="7" grpId="1"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1431608" y="2828925"/>
            <a:ext cx="932878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19579"/>
                </a:solidFill>
                <a:effectLst/>
                <a:uLnTx/>
                <a:uFillTx/>
                <a:latin typeface="汉仪中黑 简" panose="00020600040101010101" pitchFamily="18" charset="-122"/>
                <a:ea typeface="汉仪中黑 简" panose="00020600040101010101" pitchFamily="18" charset="-122"/>
                <a:cs typeface="汉仪雅酷黑 75W" panose="020B0804020202020204" charset="-122"/>
                <a:sym typeface="思源黑体 Heavy" panose="020B0A00000000000000" pitchFamily="34" charset="-122"/>
              </a:rPr>
              <a:t>什么是职工医保门诊共济？</a:t>
            </a:r>
            <a:endParaRPr kumimoji="0" lang="zh-CN" altLang="en-US" sz="4800" b="1" i="0" u="none" strike="noStrike" kern="1200" cap="none" spc="0" normalizeH="0" baseline="0" noProof="0" dirty="0">
              <a:ln>
                <a:noFill/>
              </a:ln>
              <a:solidFill>
                <a:srgbClr val="019579"/>
              </a:solidFill>
              <a:effectLst/>
              <a:uLnTx/>
              <a:uFillTx/>
              <a:latin typeface="汉仪中黑 简" panose="00020600040101010101" pitchFamily="18" charset="-122"/>
              <a:ea typeface="汉仪中黑 简" panose="00020600040101010101" pitchFamily="18" charset="-122"/>
              <a:cs typeface="汉仪雅酷黑 75W" panose="020B0804020202020204" charset="-122"/>
              <a:sym typeface="思源黑体 Heavy" panose="020B0A00000000000000" pitchFamily="34" charset="-122"/>
            </a:endParaRPr>
          </a:p>
        </p:txBody>
      </p:sp>
      <p:sp>
        <p:nvSpPr>
          <p:cNvPr id="8" name="文本框 7"/>
          <p:cNvSpPr txBox="1"/>
          <p:nvPr>
            <p:custDataLst>
              <p:tags r:id="rId2"/>
            </p:custDataLst>
          </p:nvPr>
        </p:nvSpPr>
        <p:spPr>
          <a:xfrm>
            <a:off x="4733925" y="1877695"/>
            <a:ext cx="2724150" cy="76944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PART  01</a:t>
            </a:r>
            <a:endParaRPr kumimoji="0" lang="en-US" altLang="zh-CN" sz="4400" b="0" i="0" u="none" strike="noStrike" kern="12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userDrawn="1"/>
        </p:nvSpPr>
        <p:spPr>
          <a:xfrm>
            <a:off x="2793365" y="218440"/>
            <a:ext cx="6130290" cy="4603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noProof="0" dirty="0">
                <a:ln>
                  <a:noFill/>
                </a:ln>
                <a:solidFill>
                  <a:schemeClr val="bg2"/>
                </a:solidFill>
                <a:effectLst/>
                <a:uLnTx/>
                <a:uFillTx/>
                <a:latin typeface="汉仪中黑 简" panose="00020600040101010101" pitchFamily="18" charset="-122"/>
                <a:ea typeface="汉仪中黑 简" panose="00020600040101010101" pitchFamily="18" charset="-122"/>
                <a:cs typeface="汉仪雅酷黑 75W" panose="020B0804020202020204" charset="-122"/>
                <a:sym typeface="思源黑体 Heavy" panose="020B0A00000000000000" pitchFamily="34" charset="-122"/>
              </a:rPr>
              <a:t>什么是职工医保门诊共济？</a:t>
            </a:r>
            <a:endParaRPr kumimoji="0" lang="zh-CN" altLang="en-US" sz="2400" b="1" i="0" u="none" strike="noStrike" kern="1200" cap="none" spc="300" normalizeH="0" baseline="0" noProof="0" dirty="0">
              <a:ln>
                <a:noFill/>
              </a:ln>
              <a:solidFill>
                <a:schemeClr val="bg2"/>
              </a:solidFill>
              <a:effectLst/>
              <a:uLnTx/>
              <a:uFillTx/>
              <a:latin typeface="汉仪中黑 简" panose="00020600040101010101" pitchFamily="18" charset="-122"/>
              <a:ea typeface="汉仪中黑 简" panose="00020600040101010101" pitchFamily="18" charset="-122"/>
              <a:cs typeface="汉仪雅酷黑 75W" panose="020B0804020202020204" charset="-122"/>
              <a:sym typeface="思源黑体 Heavy" panose="020B0A00000000000000" pitchFamily="34" charset="-122"/>
            </a:endParaRPr>
          </a:p>
        </p:txBody>
      </p:sp>
      <p:sp>
        <p:nvSpPr>
          <p:cNvPr id="8" name="矩形 7"/>
          <p:cNvSpPr>
            <a:spLocks noChangeAspect="1"/>
          </p:cNvSpPr>
          <p:nvPr>
            <p:custDataLst>
              <p:tags r:id="rId1"/>
            </p:custDataLst>
          </p:nvPr>
        </p:nvSpPr>
        <p:spPr>
          <a:xfrm>
            <a:off x="742315" y="1985645"/>
            <a:ext cx="6560185" cy="2995930"/>
          </a:xfrm>
          <a:prstGeom prst="rect">
            <a:avLst/>
          </a:prstGeom>
          <a:solidFill>
            <a:schemeClr val="accent2">
              <a:lumMod val="20000"/>
              <a:lumOff val="80000"/>
            </a:schemeClr>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19" name="文本框 18"/>
          <p:cNvSpPr txBox="1"/>
          <p:nvPr>
            <p:custDataLst>
              <p:tags r:id="rId2"/>
            </p:custDataLst>
          </p:nvPr>
        </p:nvSpPr>
        <p:spPr>
          <a:xfrm>
            <a:off x="1043940" y="1708150"/>
            <a:ext cx="4964430" cy="2861310"/>
          </a:xfrm>
          <a:prstGeom prst="rect">
            <a:avLst/>
          </a:prstGeom>
          <a:noFill/>
          <a:ln>
            <a:noFill/>
            <a:prstDash val="dash"/>
          </a:ln>
        </p:spPr>
        <p:txBody>
          <a:bodyPr wrap="square" rtlCol="0" anchor="ctr" anchorCtr="0">
            <a:spAutoFit/>
          </a:bodyPr>
          <a:lstStyle/>
          <a:p>
            <a:pPr marL="0" marR="0" lvl="0" indent="0" algn="just" defTabSz="914400" rtl="0" eaLnBrk="1" fontAlgn="auto" latinLnBrk="0" hangingPunct="1">
              <a:lnSpc>
                <a:spcPct val="200000"/>
              </a:lnSpc>
              <a:spcBef>
                <a:spcPts val="0"/>
              </a:spcBef>
              <a:spcAft>
                <a:spcPts val="0"/>
              </a:spcAft>
              <a:buClrTx/>
              <a:buSzTx/>
              <a:buFont typeface="Arial" panose="020B0604020202020204" pitchFamily="34" charset="0"/>
              <a:buNone/>
              <a:defRPr/>
            </a:pPr>
            <a:r>
              <a:rPr kumimoji="0"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它是指门诊</a:t>
            </a:r>
            <a:r>
              <a:rPr kumimoji="0" lang="zh-CN"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合规医疗</a:t>
            </a:r>
            <a:r>
              <a:rPr kumimoji="0"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费用</a:t>
            </a:r>
            <a:r>
              <a:rPr kumimoji="0" lang="zh-CN"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完全</a:t>
            </a:r>
            <a:r>
              <a:rPr kumimoji="0"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由</a:t>
            </a:r>
            <a:r>
              <a:rPr kumimoji="0" lang="zh-CN"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职工</a:t>
            </a:r>
            <a:r>
              <a:rPr kumimoji="0"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“个人账户”支付转变为</a:t>
            </a:r>
            <a:r>
              <a:rPr kumimoji="0" lang="zh-CN"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由</a:t>
            </a:r>
            <a:r>
              <a:rPr kern="100" spc="150" noProof="0">
                <a:ln>
                  <a:noFill/>
                </a:ln>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统筹基金来报销</a:t>
            </a:r>
            <a:r>
              <a:rPr lang="en-US" kern="100" spc="150" noProof="0">
                <a:ln>
                  <a:noFill/>
                </a:ln>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50%</a:t>
            </a:r>
            <a:r>
              <a:rPr lang="zh-CN" altLang="en-US" kern="100" spc="150" noProof="0">
                <a:ln>
                  <a:noFill/>
                </a:ln>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以上</a:t>
            </a:r>
            <a:r>
              <a:rPr lang="zh-CN" kern="100" spc="150" noProof="0">
                <a:ln>
                  <a:noFill/>
                </a:ln>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a:t>
            </a:r>
            <a:r>
              <a:rPr kern="100" spc="150" noProof="0">
                <a:ln>
                  <a:noFill/>
                </a:ln>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即</a:t>
            </a:r>
            <a:r>
              <a:rPr kumimoji="0"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a:t>
            </a:r>
            <a:r>
              <a:rPr kumimoji="0" lang="zh-CN"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门诊</a:t>
            </a:r>
            <a:r>
              <a:rPr kumimoji="0"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共济保障”。简单来说就是</a:t>
            </a:r>
            <a:r>
              <a:rPr kern="100" spc="150" noProof="0">
                <a:ln>
                  <a:noFill/>
                </a:ln>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门诊</a:t>
            </a:r>
            <a:r>
              <a:rPr lang="zh-CN" kern="100" spc="150" noProof="0">
                <a:ln>
                  <a:noFill/>
                </a:ln>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医疗</a:t>
            </a:r>
            <a:r>
              <a:rPr kern="100" spc="150" noProof="0">
                <a:ln>
                  <a:noFill/>
                </a:ln>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费用更多</a:t>
            </a:r>
            <a:r>
              <a:rPr lang="zh-CN" kern="100" spc="150" noProof="0">
                <a:ln>
                  <a:noFill/>
                </a:ln>
                <a:effectLst/>
                <a:uLnTx/>
                <a:uFillTx/>
                <a:latin typeface="汉仪中黑 简" panose="00020600040101010101" pitchFamily="18" charset="-122"/>
                <a:ea typeface="汉仪中黑 简" panose="00020600040101010101" pitchFamily="18" charset="-122"/>
                <a:sym typeface="思源黑体 Heavy" panose="020B0A00000000000000" pitchFamily="34" charset="-122"/>
              </a:rPr>
              <a:t>由</a:t>
            </a:r>
            <a:r>
              <a:rPr kumimoji="0"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医保基金报销了，需要用</a:t>
            </a:r>
            <a:r>
              <a:rPr kumimoji="0" lang="zh-CN"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个人</a:t>
            </a:r>
            <a:r>
              <a:rPr kumimoji="0"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医保卡支付的</a:t>
            </a:r>
            <a:r>
              <a:rPr kumimoji="0" lang="zh-CN"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减</a:t>
            </a:r>
            <a:r>
              <a:rPr kumimoji="0"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少了</a:t>
            </a:r>
            <a:r>
              <a:rPr kumimoji="0" lang="zh-CN"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a:t>
            </a:r>
            <a:endParaRPr kumimoji="0" lang="zh-CN" sz="1800" b="0" i="0" u="none" strike="noStrike" kern="100" cap="none" spc="150" normalizeH="0" baseline="0" noProof="0">
              <a:ln>
                <a:noFill/>
              </a:ln>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pic>
        <p:nvPicPr>
          <p:cNvPr id="2" name="图片 1"/>
          <p:cNvPicPr>
            <a:picLocks noChangeAspect="1"/>
          </p:cNvPicPr>
          <p:nvPr>
            <p:custDataLst>
              <p:tags r:id="rId3"/>
            </p:custDataLst>
          </p:nvPr>
        </p:nvPicPr>
        <p:blipFill>
          <a:blip r:embed="rId4"/>
          <a:stretch>
            <a:fillRect/>
          </a:stretch>
        </p:blipFill>
        <p:spPr>
          <a:xfrm>
            <a:off x="7752715" y="1985645"/>
            <a:ext cx="3733800" cy="3257550"/>
          </a:xfrm>
          <a:prstGeom prst="round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p:tgtEl>
                                          <p:spTgt spid="19"/>
                                        </p:tgtEl>
                                        <p:attrNameLst>
                                          <p:attrName>ppt_y</p:attrName>
                                        </p:attrNameLst>
                                      </p:cBhvr>
                                      <p:tavLst>
                                        <p:tav tm="0">
                                          <p:val>
                                            <p:strVal val="#ppt_y+#ppt_h*1.125000"/>
                                          </p:val>
                                        </p:tav>
                                        <p:tav tm="100000">
                                          <p:val>
                                            <p:strVal val="#ppt_y"/>
                                          </p:val>
                                        </p:tav>
                                      </p:tavLst>
                                    </p:anim>
                                    <p:animEffect transition="in" filter="wipe(up)">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19"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1431608" y="2828925"/>
            <a:ext cx="9328785" cy="15684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19579"/>
                </a:solidFill>
                <a:effectLst/>
                <a:uLnTx/>
                <a:uFillTx/>
                <a:latin typeface="汉仪中黑 简" panose="00020600040101010101" pitchFamily="18" charset="-122"/>
                <a:ea typeface="汉仪中黑 简" panose="00020600040101010101" pitchFamily="18" charset="-122"/>
                <a:cs typeface="汉仪雅酷黑 75W" panose="020B0804020202020204" charset="-122"/>
                <a:sym typeface="思源黑体 Heavy" panose="020B0A00000000000000" pitchFamily="34" charset="-122"/>
              </a:rPr>
              <a:t>为什么建立本溪市职工基本医疗保险门诊共济保障机制</a:t>
            </a:r>
            <a:endParaRPr kumimoji="0" lang="zh-CN" altLang="en-US" sz="4800" b="1" i="0" u="none" strike="noStrike" kern="1200" cap="none" spc="0" normalizeH="0" baseline="0" noProof="0" dirty="0">
              <a:ln>
                <a:noFill/>
              </a:ln>
              <a:solidFill>
                <a:srgbClr val="019579"/>
              </a:solidFill>
              <a:effectLst/>
              <a:uLnTx/>
              <a:uFillTx/>
              <a:latin typeface="汉仪中黑 简" panose="00020600040101010101" pitchFamily="18" charset="-122"/>
              <a:ea typeface="汉仪中黑 简" panose="00020600040101010101" pitchFamily="18" charset="-122"/>
              <a:cs typeface="汉仪雅酷黑 75W" panose="020B0804020202020204" charset="-122"/>
              <a:sym typeface="思源黑体 Heavy" panose="020B0A00000000000000" pitchFamily="34" charset="-122"/>
            </a:endParaRPr>
          </a:p>
        </p:txBody>
      </p:sp>
      <p:sp>
        <p:nvSpPr>
          <p:cNvPr id="8" name="文本框 7"/>
          <p:cNvSpPr txBox="1"/>
          <p:nvPr>
            <p:custDataLst>
              <p:tags r:id="rId2"/>
            </p:custDataLst>
          </p:nvPr>
        </p:nvSpPr>
        <p:spPr>
          <a:xfrm>
            <a:off x="4733925" y="1877695"/>
            <a:ext cx="2724150" cy="76835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PART  02</a:t>
            </a:r>
            <a:endParaRPr kumimoji="0" lang="en-US" altLang="zh-CN" sz="4400" b="0" i="0" u="none" strike="noStrike" kern="12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custDataLst>
              <p:tags r:id="rId1"/>
            </p:custDataLst>
          </p:nvPr>
        </p:nvGrpSpPr>
        <p:grpSpPr>
          <a:xfrm>
            <a:off x="923290" y="3662680"/>
            <a:ext cx="4988560" cy="1899920"/>
            <a:chOff x="1454" y="6754"/>
            <a:chExt cx="7856" cy="2992"/>
          </a:xfrm>
        </p:grpSpPr>
        <p:sp>
          <p:nvSpPr>
            <p:cNvPr id="5" name="矩形: 剪去单角 4"/>
            <p:cNvSpPr/>
            <p:nvPr>
              <p:custDataLst>
                <p:tags r:id="rId2"/>
              </p:custDataLst>
            </p:nvPr>
          </p:nvSpPr>
          <p:spPr>
            <a:xfrm flipH="1">
              <a:off x="1454" y="6754"/>
              <a:ext cx="7856" cy="2992"/>
            </a:xfrm>
            <a:prstGeom prst="snip1Rect">
              <a:avLst>
                <a:gd name="adj" fmla="val 2803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12" name="泪滴形 11"/>
            <p:cNvSpPr/>
            <p:nvPr>
              <p:custDataLst>
                <p:tags r:id="rId3"/>
              </p:custDataLst>
            </p:nvPr>
          </p:nvSpPr>
          <p:spPr>
            <a:xfrm>
              <a:off x="7896" y="6754"/>
              <a:ext cx="1383" cy="1383"/>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13" name="文本框 12"/>
            <p:cNvSpPr txBox="1"/>
            <p:nvPr>
              <p:custDataLst>
                <p:tags r:id="rId4"/>
              </p:custDataLst>
            </p:nvPr>
          </p:nvSpPr>
          <p:spPr>
            <a:xfrm>
              <a:off x="2382" y="7336"/>
              <a:ext cx="5816" cy="1560"/>
            </a:xfrm>
            <a:prstGeom prst="rect">
              <a:avLst/>
            </a:prstGeom>
          </p:spPr>
          <p:txBody>
            <a:bodyPr wrap="square">
              <a:noAutofit/>
            </a:bodyPr>
            <a:lstStyle>
              <a:defPPr>
                <a:defRPr lang="zh-CN"/>
              </a:defPPr>
              <a:lvl1pPr>
                <a:defRPr>
                  <a:solidFill>
                    <a:srgbClr val="2E2B26"/>
                  </a:solidFill>
                </a:defRPr>
              </a:lvl1pPr>
            </a:lstStyle>
            <a:p>
              <a:pPr marL="0" marR="0" lvl="0" indent="0" algn="ctr" defTabSz="914400" rtl="0" eaLnBrk="1" fontAlgn="auto" latinLnBrk="0" hangingPunct="1">
                <a:lnSpc>
                  <a:spcPct val="200000"/>
                </a:lnSpc>
                <a:spcBef>
                  <a:spcPts val="0"/>
                </a:spcBef>
                <a:spcAft>
                  <a:spcPts val="0"/>
                </a:spcAft>
                <a:buClrTx/>
                <a:buSzTx/>
                <a:buFontTx/>
                <a:buNone/>
                <a:defRPr/>
              </a:pPr>
              <a:r>
                <a:rPr kumimoji="0" lang="zh-CN" altLang="en-US" sz="18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提高医保基金使用效率，减轻参保人员医疗费用负担</a:t>
              </a:r>
              <a:endParaRPr kumimoji="0" lang="zh-CN" altLang="en-US" sz="18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grpSp>
      <p:grpSp>
        <p:nvGrpSpPr>
          <p:cNvPr id="9" name="组合 8"/>
          <p:cNvGrpSpPr/>
          <p:nvPr>
            <p:custDataLst>
              <p:tags r:id="rId5"/>
            </p:custDataLst>
          </p:nvPr>
        </p:nvGrpSpPr>
        <p:grpSpPr>
          <a:xfrm>
            <a:off x="935990" y="1661160"/>
            <a:ext cx="4988560" cy="1899920"/>
            <a:chOff x="1423" y="3600"/>
            <a:chExt cx="7856" cy="2992"/>
          </a:xfrm>
          <a:solidFill>
            <a:srgbClr val="FCE1CE"/>
          </a:solidFill>
        </p:grpSpPr>
        <p:sp>
          <p:nvSpPr>
            <p:cNvPr id="2" name="矩形: 一个圆顶角，剪去另一个顶角 1"/>
            <p:cNvSpPr/>
            <p:nvPr>
              <p:custDataLst>
                <p:tags r:id="rId6"/>
              </p:custDataLst>
            </p:nvPr>
          </p:nvSpPr>
          <p:spPr>
            <a:xfrm>
              <a:off x="1423" y="3600"/>
              <a:ext cx="7856" cy="2992"/>
            </a:xfrm>
            <a:prstGeom prst="snipRoundRect">
              <a:avLst>
                <a:gd name="adj1" fmla="val 16667"/>
                <a:gd name="adj2" fmla="val 2535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10" name="泪滴形 9"/>
            <p:cNvSpPr/>
            <p:nvPr>
              <p:custDataLst>
                <p:tags r:id="rId7"/>
              </p:custDataLst>
            </p:nvPr>
          </p:nvSpPr>
          <p:spPr>
            <a:xfrm flipV="1">
              <a:off x="7896" y="5209"/>
              <a:ext cx="1383" cy="1383"/>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15" name="文本框 14"/>
            <p:cNvSpPr txBox="1"/>
            <p:nvPr>
              <p:custDataLst>
                <p:tags r:id="rId8"/>
              </p:custDataLst>
            </p:nvPr>
          </p:nvSpPr>
          <p:spPr>
            <a:xfrm>
              <a:off x="2382" y="4317"/>
              <a:ext cx="5816" cy="1902"/>
            </a:xfrm>
            <a:prstGeom prst="rect">
              <a:avLst/>
            </a:prstGeom>
            <a:noFill/>
          </p:spPr>
          <p:txBody>
            <a:bodyPr wrap="square">
              <a:noAutofit/>
            </a:bodyPr>
            <a:lstStyle>
              <a:defPPr>
                <a:defRPr lang="zh-CN"/>
              </a:defPPr>
              <a:lvl1pPr>
                <a:defRPr>
                  <a:solidFill>
                    <a:srgbClr val="2E2B26"/>
                  </a:solidFill>
                </a:defRPr>
              </a:lvl1pPr>
            </a:lstStyle>
            <a:p>
              <a:pPr marL="0" marR="0" lvl="0" indent="0" algn="ctr" defTabSz="914400" rtl="0" eaLnBrk="1" fontAlgn="auto" latinLnBrk="0" hangingPunct="1">
                <a:lnSpc>
                  <a:spcPct val="200000"/>
                </a:lnSpc>
                <a:spcBef>
                  <a:spcPts val="0"/>
                </a:spcBef>
                <a:spcAft>
                  <a:spcPts val="0"/>
                </a:spcAft>
                <a:buClrTx/>
                <a:buSzPct val="100000"/>
                <a:buFontTx/>
                <a:buNone/>
                <a:defRPr/>
              </a:pPr>
              <a:r>
                <a:rPr kumimoji="0" sz="1800" b="0" i="0" u="none" strike="noStrike" kern="1200" cap="none" spc="15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以习近平新时代中国特色社会主义思想为指导</a:t>
              </a:r>
              <a:endParaRPr kumimoji="0" sz="1800" b="0" i="0" u="none" strike="noStrike" kern="1200" cap="none" spc="15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a:p>
              <a:pPr marL="0" marR="0" lvl="0" indent="0" algn="ctr" defTabSz="914400" rtl="0" eaLnBrk="1" fontAlgn="auto" latinLnBrk="0" hangingPunct="1">
                <a:lnSpc>
                  <a:spcPct val="200000"/>
                </a:lnSpc>
                <a:spcBef>
                  <a:spcPts val="0"/>
                </a:spcBef>
                <a:spcAft>
                  <a:spcPts val="0"/>
                </a:spcAft>
                <a:buClrTx/>
                <a:buSzPct val="100000"/>
                <a:buFontTx/>
                <a:buNone/>
                <a:defRPr/>
              </a:pPr>
              <a:endParaRPr kumimoji="0" lang="zh-CN" altLang="en-US" sz="18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grpSp>
      <p:grpSp>
        <p:nvGrpSpPr>
          <p:cNvPr id="19" name="组合 18"/>
          <p:cNvGrpSpPr/>
          <p:nvPr>
            <p:custDataLst>
              <p:tags r:id="rId9"/>
            </p:custDataLst>
          </p:nvPr>
        </p:nvGrpSpPr>
        <p:grpSpPr>
          <a:xfrm>
            <a:off x="6011545" y="3662680"/>
            <a:ext cx="5266055" cy="1899920"/>
            <a:chOff x="9467" y="6754"/>
            <a:chExt cx="8293" cy="2992"/>
          </a:xfrm>
        </p:grpSpPr>
        <p:sp>
          <p:nvSpPr>
            <p:cNvPr id="7" name="矩形: 一个圆顶角，剪去另一个顶角 6"/>
            <p:cNvSpPr/>
            <p:nvPr>
              <p:custDataLst>
                <p:tags r:id="rId10"/>
              </p:custDataLst>
            </p:nvPr>
          </p:nvSpPr>
          <p:spPr>
            <a:xfrm>
              <a:off x="9467" y="6754"/>
              <a:ext cx="8293" cy="2992"/>
            </a:xfrm>
            <a:prstGeom prst="snipRoundRect">
              <a:avLst>
                <a:gd name="adj1" fmla="val 16667"/>
                <a:gd name="adj2" fmla="val 2825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11" name="泪滴形 10"/>
            <p:cNvSpPr/>
            <p:nvPr>
              <p:custDataLst>
                <p:tags r:id="rId11"/>
              </p:custDataLst>
            </p:nvPr>
          </p:nvSpPr>
          <p:spPr>
            <a:xfrm flipH="1">
              <a:off x="9467" y="6754"/>
              <a:ext cx="1383" cy="1383"/>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23" name="文本框 22"/>
            <p:cNvSpPr txBox="1"/>
            <p:nvPr>
              <p:custDataLst>
                <p:tags r:id="rId12"/>
              </p:custDataLst>
            </p:nvPr>
          </p:nvSpPr>
          <p:spPr>
            <a:xfrm>
              <a:off x="10570" y="7470"/>
              <a:ext cx="6978" cy="1560"/>
            </a:xfrm>
            <a:prstGeom prst="rect">
              <a:avLst/>
            </a:prstGeom>
          </p:spPr>
          <p:txBody>
            <a:bodyPr wrap="square">
              <a:noAutofit/>
            </a:bodyPr>
            <a:lstStyle>
              <a:defPPr>
                <a:defRPr lang="zh-CN"/>
              </a:defPPr>
              <a:lvl1pPr>
                <a:defRPr>
                  <a:solidFill>
                    <a:srgbClr val="2E2B26"/>
                  </a:solidFill>
                </a:defRPr>
              </a:lvl1pPr>
            </a:lstStyle>
            <a:p>
              <a:pPr marL="0" marR="0" lvl="0" indent="0" algn="ctr" defTabSz="914400" rtl="0" eaLnBrk="1" fontAlgn="auto" latinLnBrk="0" hangingPunct="1">
                <a:lnSpc>
                  <a:spcPct val="200000"/>
                </a:lnSpc>
                <a:spcBef>
                  <a:spcPts val="0"/>
                </a:spcBef>
                <a:spcAft>
                  <a:spcPts val="0"/>
                </a:spcAft>
                <a:buClrTx/>
                <a:buSzTx/>
                <a:buFontTx/>
                <a:buNone/>
                <a:defRPr/>
              </a:pPr>
              <a:r>
                <a:rPr kumimoji="0" sz="18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实现制度更加公平、更可持续</a:t>
              </a:r>
              <a:endParaRPr kumimoji="0" sz="18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grpSp>
      <p:grpSp>
        <p:nvGrpSpPr>
          <p:cNvPr id="17" name="组合 16"/>
          <p:cNvGrpSpPr/>
          <p:nvPr>
            <p:custDataLst>
              <p:tags r:id="rId13"/>
            </p:custDataLst>
          </p:nvPr>
        </p:nvGrpSpPr>
        <p:grpSpPr>
          <a:xfrm>
            <a:off x="5991225" y="1659890"/>
            <a:ext cx="5285740" cy="1899920"/>
            <a:chOff x="9435" y="3600"/>
            <a:chExt cx="8324" cy="2992"/>
          </a:xfrm>
        </p:grpSpPr>
        <p:sp>
          <p:nvSpPr>
            <p:cNvPr id="6" name="矩形: 一个圆顶角，剪去另一个顶角 5"/>
            <p:cNvSpPr/>
            <p:nvPr>
              <p:custDataLst>
                <p:tags r:id="rId14"/>
              </p:custDataLst>
            </p:nvPr>
          </p:nvSpPr>
          <p:spPr>
            <a:xfrm flipH="1">
              <a:off x="9435" y="3600"/>
              <a:ext cx="8324" cy="2992"/>
            </a:xfrm>
            <a:prstGeom prst="snipRoundRect">
              <a:avLst>
                <a:gd name="adj1" fmla="val 16667"/>
                <a:gd name="adj2" fmla="val 26694"/>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8" name="泪滴形 7"/>
            <p:cNvSpPr/>
            <p:nvPr>
              <p:custDataLst>
                <p:tags r:id="rId15"/>
              </p:custDataLst>
            </p:nvPr>
          </p:nvSpPr>
          <p:spPr>
            <a:xfrm flipH="1" flipV="1">
              <a:off x="9467" y="5209"/>
              <a:ext cx="1383" cy="1383"/>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25" name="文本框 24"/>
            <p:cNvSpPr txBox="1"/>
            <p:nvPr>
              <p:custDataLst>
                <p:tags r:id="rId16"/>
              </p:custDataLst>
            </p:nvPr>
          </p:nvSpPr>
          <p:spPr>
            <a:xfrm>
              <a:off x="10710" y="4317"/>
              <a:ext cx="6697" cy="1844"/>
            </a:xfrm>
            <a:prstGeom prst="rect">
              <a:avLst/>
            </a:prstGeom>
          </p:spPr>
          <p:txBody>
            <a:bodyPr wrap="square">
              <a:noAutofit/>
            </a:bodyPr>
            <a:lstStyle>
              <a:defPPr>
                <a:defRPr lang="zh-CN"/>
              </a:defPPr>
              <a:lvl1pPr>
                <a:defRPr>
                  <a:solidFill>
                    <a:srgbClr val="2E2B26"/>
                  </a:solidFill>
                </a:defRPr>
              </a:lvl1pPr>
            </a:lstStyle>
            <a:p>
              <a:pPr marL="0" marR="0" lvl="0" indent="0" algn="ctr" defTabSz="914400" rtl="0" eaLnBrk="1" fontAlgn="auto" latinLnBrk="0" hangingPunct="1">
                <a:lnSpc>
                  <a:spcPct val="200000"/>
                </a:lnSpc>
                <a:spcBef>
                  <a:spcPts val="0"/>
                </a:spcBef>
                <a:spcAft>
                  <a:spcPts val="0"/>
                </a:spcAft>
                <a:buClrTx/>
                <a:buSzTx/>
                <a:buFontTx/>
                <a:buNone/>
                <a:defRPr/>
              </a:pPr>
              <a:r>
                <a:rPr kumimoji="0" lang="zh-CN" altLang="en-US" sz="18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《中共中央、国务院关于深化医疗保障制度改革的意见》相关部署</a:t>
              </a:r>
              <a:endParaRPr kumimoji="0" lang="zh-CN" altLang="en-US" sz="18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a:p>
              <a:pPr marL="0" marR="0" lvl="0" indent="0" algn="ctr" defTabSz="914400" rtl="0" eaLnBrk="1" fontAlgn="auto" latinLnBrk="0" hangingPunct="1">
                <a:lnSpc>
                  <a:spcPct val="200000"/>
                </a:lnSpc>
                <a:spcBef>
                  <a:spcPts val="0"/>
                </a:spcBef>
                <a:spcAft>
                  <a:spcPts val="0"/>
                </a:spcAft>
                <a:buClrTx/>
                <a:buSzTx/>
                <a:buFontTx/>
                <a:buNone/>
                <a:defRPr/>
              </a:pPr>
              <a:endParaRPr kumimoji="0" lang="zh-CN" altLang="en-US" sz="1800" b="0" i="0" u="none" strike="noStrike" kern="1200" cap="none" spc="15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grpSp>
      <p:sp>
        <p:nvSpPr>
          <p:cNvPr id="3" name="文本框 2"/>
          <p:cNvSpPr txBox="1"/>
          <p:nvPr/>
        </p:nvSpPr>
        <p:spPr>
          <a:xfrm>
            <a:off x="5457825" y="3191510"/>
            <a:ext cx="4667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01</a:t>
            </a:r>
            <a:endParaRPr kumimoji="0" lang="en-US" altLang="zh-CN" sz="1800" b="0"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14" name="文本框 13"/>
          <p:cNvSpPr txBox="1"/>
          <p:nvPr/>
        </p:nvSpPr>
        <p:spPr>
          <a:xfrm>
            <a:off x="6011545" y="3191510"/>
            <a:ext cx="4667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02</a:t>
            </a:r>
            <a:endParaRPr kumimoji="0" lang="en-US" altLang="zh-CN" sz="1800" b="0"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16" name="文本框 15"/>
          <p:cNvSpPr txBox="1"/>
          <p:nvPr/>
        </p:nvSpPr>
        <p:spPr>
          <a:xfrm>
            <a:off x="5457825" y="3663950"/>
            <a:ext cx="4667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03</a:t>
            </a:r>
            <a:endParaRPr kumimoji="0" lang="en-US" altLang="zh-CN" sz="1800" b="0"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20" name="文本框 19"/>
          <p:cNvSpPr txBox="1"/>
          <p:nvPr/>
        </p:nvSpPr>
        <p:spPr>
          <a:xfrm>
            <a:off x="6011545" y="3663950"/>
            <a:ext cx="4667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04</a:t>
            </a:r>
            <a:endParaRPr kumimoji="0" lang="en-US" altLang="zh-CN" sz="1800" b="0"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
        <p:nvSpPr>
          <p:cNvPr id="24" name="文本框 23"/>
          <p:cNvSpPr txBox="1"/>
          <p:nvPr/>
        </p:nvSpPr>
        <p:spPr>
          <a:xfrm>
            <a:off x="0" y="6750278"/>
            <a:ext cx="360000" cy="107722"/>
          </a:xfrm>
          <a:prstGeom prst="rect">
            <a:avLst/>
          </a:prstGeom>
          <a:noFill/>
        </p:spPr>
        <p:txBody>
          <a:bodyPr wrap="square">
            <a:spAutoFit/>
          </a:bodyPr>
          <a:lstStyle/>
          <a:p>
            <a:r>
              <a:rPr lang="zh-CN" altLang="en-US" sz="100">
                <a:noFill/>
                <a:ea typeface="汉仪中黑 简" panose="00020600040101010101" pitchFamily="18" charset="-122"/>
              </a:rPr>
              <a:t>docerID:4610637</a:t>
            </a:r>
            <a:endParaRPr lang="zh-CN" altLang="en-US" sz="100">
              <a:noFill/>
              <a:ea typeface="汉仪中黑 简" panose="00020600040101010101" pitchFamily="18" charset="-122"/>
            </a:endParaRPr>
          </a:p>
        </p:txBody>
      </p:sp>
      <p:sp>
        <p:nvSpPr>
          <p:cNvPr id="21" name="矩形 20"/>
          <p:cNvSpPr/>
          <p:nvPr userDrawn="1"/>
        </p:nvSpPr>
        <p:spPr>
          <a:xfrm>
            <a:off x="344170" y="0"/>
            <a:ext cx="11494770" cy="460375"/>
          </a:xfrm>
          <a:prstGeom prst="rect">
            <a:avLst/>
          </a:prstGeom>
        </p:spPr>
        <p:txBody>
          <a:bodyPr wrap="square">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30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思源黑体 CN Normal" panose="020B0400000000000000" charset="-122"/>
                <a:sym typeface="思源黑体 Heavy" panose="020B0A00000000000000" pitchFamily="34" charset="-122"/>
              </a:rPr>
              <a:t>二、为什么建立本溪市职工基本医疗保险门诊共济保障机制？</a:t>
            </a:r>
            <a:endParaRPr kumimoji="0" lang="zh-CN" altLang="en-US" sz="2400" b="1" i="0" u="none" strike="noStrike" kern="1200" cap="none" spc="30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思源黑体 CN Normal" panose="020B0400000000000000" charset="-122"/>
              <a:sym typeface="思源黑体 Heavy" panose="020B0A00000000000000" pitchFamily="34" charset="-122"/>
            </a:endParaRPr>
          </a:p>
        </p:txBody>
      </p:sp>
    </p:spTree>
    <p:custDataLst>
      <p:tags r:id="rId17"/>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fltVal val="0.49953"/>
                                          </p:val>
                                        </p:tav>
                                      </p:tavLst>
                                    </p:anim>
                                    <p:anim calcmode="lin" valueType="num">
                                      <p:cBhvr>
                                        <p:cTn id="9" dur="450" decel="100000" fill="hold"/>
                                        <p:tgtEl>
                                          <p:spTgt spid="9"/>
                                        </p:tgtEl>
                                        <p:attrNameLst>
                                          <p:attrName>ppt_y</p:attrName>
                                        </p:attrNameLst>
                                      </p:cBhvr>
                                      <p:tavLst>
                                        <p:tav tm="0">
                                          <p:val>
                                            <p:strVal val="#ppt_y+1"/>
                                          </p:val>
                                        </p:tav>
                                        <p:tav tm="100000">
                                          <p:val>
                                            <p:fltVal val="0.61788"/>
                                          </p:val>
                                        </p:tav>
                                      </p:tavLst>
                                    </p:anim>
                                    <p:anim calcmode="lin" valueType="num">
                                      <p:cBhvr>
                                        <p:cTn id="10" dur="50" accel="100000" fill="hold">
                                          <p:stCondLst>
                                            <p:cond delay="450"/>
                                          </p:stCondLst>
                                        </p:cTn>
                                        <p:tgtEl>
                                          <p:spTgt spid="9"/>
                                        </p:tgtEl>
                                        <p:attrNameLst>
                                          <p:attrName>ppt_y</p:attrName>
                                        </p:attrNameLst>
                                      </p:cBhvr>
                                      <p:tavLst>
                                        <p:tav tm="0">
                                          <p:val>
                                            <p:strVal val="#ppt_y-.03"/>
                                          </p:val>
                                        </p:tav>
                                        <p:tav tm="100000">
                                          <p:val>
                                            <p:fltVal val="0.61788"/>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anim calcmode="lin" valueType="num">
                                      <p:cBhvr>
                                        <p:cTn id="16" dur="500" fill="hold"/>
                                        <p:tgtEl>
                                          <p:spTgt spid="17"/>
                                        </p:tgtEl>
                                        <p:attrNameLst>
                                          <p:attrName>ppt_x</p:attrName>
                                        </p:attrNameLst>
                                      </p:cBhvr>
                                      <p:tavLst>
                                        <p:tav tm="0">
                                          <p:val>
                                            <p:strVal val="#ppt_x"/>
                                          </p:val>
                                        </p:tav>
                                        <p:tav tm="100000">
                                          <p:val>
                                            <p:fltVal val="0.70819"/>
                                          </p:val>
                                        </p:tav>
                                      </p:tavLst>
                                    </p:anim>
                                    <p:anim calcmode="lin" valueType="num">
                                      <p:cBhvr>
                                        <p:cTn id="17" dur="450" decel="100000" fill="hold"/>
                                        <p:tgtEl>
                                          <p:spTgt spid="17"/>
                                        </p:tgtEl>
                                        <p:attrNameLst>
                                          <p:attrName>ppt_y</p:attrName>
                                        </p:attrNameLst>
                                      </p:cBhvr>
                                      <p:tavLst>
                                        <p:tav tm="0">
                                          <p:val>
                                            <p:strVal val="#ppt_y+1"/>
                                          </p:val>
                                        </p:tav>
                                        <p:tav tm="100000">
                                          <p:val>
                                            <p:fltVal val="0.61788"/>
                                          </p:val>
                                        </p:tav>
                                      </p:tavLst>
                                    </p:anim>
                                    <p:anim calcmode="lin" valueType="num">
                                      <p:cBhvr>
                                        <p:cTn id="18" dur="50" accel="100000" fill="hold">
                                          <p:stCondLst>
                                            <p:cond delay="450"/>
                                          </p:stCondLst>
                                        </p:cTn>
                                        <p:tgtEl>
                                          <p:spTgt spid="17"/>
                                        </p:tgtEl>
                                        <p:attrNameLst>
                                          <p:attrName>ppt_y</p:attrName>
                                        </p:attrNameLst>
                                      </p:cBhvr>
                                      <p:tavLst>
                                        <p:tav tm="0">
                                          <p:val>
                                            <p:strVal val="#ppt_y-.03"/>
                                          </p:val>
                                        </p:tav>
                                        <p:tav tm="100000">
                                          <p:val>
                                            <p:fltVal val="0.61788"/>
                                          </p:val>
                                        </p:tav>
                                      </p:tavLst>
                                    </p:anim>
                                  </p:childTnLst>
                                </p:cTn>
                              </p:par>
                              <p:par>
                                <p:cTn id="19" presetID="35" presetClass="path" presetSubtype="0" accel="50000" decel="50000" fill="hold" nodeType="withEffect">
                                  <p:stCondLst>
                                    <p:cond delay="0"/>
                                  </p:stCondLst>
                                  <p:childTnLst>
                                    <p:anim calcmode="lin" valueType="num">
                                      <p:cBhvr additive="base">
                                        <p:cTn id="20" dur="500" fill="hold">
                                          <p:stCondLst>
                                            <p:cond delay="0"/>
                                          </p:stCondLst>
                                        </p:cTn>
                                        <p:tgtEl>
                                          <p:spTgt spid="9"/>
                                        </p:tgtEl>
                                        <p:attrNameLst>
                                          <p:attrName>ppt_x</p:attrName>
                                        </p:attrNameLst>
                                      </p:cBhvr>
                                      <p:tavLst>
                                        <p:tav tm="0">
                                          <p:val>
                                            <p:strVal val="ppt_x"/>
                                          </p:val>
                                        </p:tav>
                                        <p:tav tm="100000">
                                          <p:val>
                                            <p:fltVal val="0.27868"/>
                                          </p:val>
                                        </p:tav>
                                      </p:tavLst>
                                    </p:anim>
                                    <p:anim calcmode="lin" valueType="num">
                                      <p:cBhvr additive="base">
                                        <p:cTn id="21" dur="500" fill="hold">
                                          <p:stCondLst>
                                            <p:cond delay="0"/>
                                          </p:stCondLst>
                                        </p:cTn>
                                        <p:tgtEl>
                                          <p:spTgt spid="9"/>
                                        </p:tgtEl>
                                        <p:attrNameLst>
                                          <p:attrName>ppt_y</p:attrName>
                                        </p:attrNameLst>
                                      </p:cBhvr>
                                      <p:tavLst>
                                        <p:tav tm="0">
                                          <p:val>
                                            <p:strVal val="ppt_y"/>
                                          </p:val>
                                        </p:tav>
                                        <p:tav tm="100000">
                                          <p:val>
                                            <p:fltVal val="0.61788"/>
                                          </p:val>
                                        </p:tav>
                                      </p:tavLst>
                                    </p:anim>
                                    <p:anim calcmode="lin" valueType="num">
                                      <p:cBhvr additive="base">
                                        <p:cTn id="22" dur="500" fill="hold">
                                          <p:stCondLst>
                                            <p:cond delay="0"/>
                                          </p:stCondLst>
                                        </p:cTn>
                                        <p:tgtEl>
                                          <p:spTgt spid="9"/>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9"/>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anim calcmode="lin" valueType="num">
                                      <p:cBhvr>
                                        <p:cTn id="29" dur="500" fill="hold"/>
                                        <p:tgtEl>
                                          <p:spTgt spid="18"/>
                                        </p:tgtEl>
                                        <p:attrNameLst>
                                          <p:attrName>ppt_x</p:attrName>
                                        </p:attrNameLst>
                                      </p:cBhvr>
                                      <p:tavLst>
                                        <p:tav tm="0">
                                          <p:val>
                                            <p:strVal val="#ppt_x"/>
                                          </p:val>
                                        </p:tav>
                                        <p:tav tm="100000">
                                          <p:val>
                                            <p:fltVal val="0.28031"/>
                                          </p:val>
                                        </p:tav>
                                      </p:tavLst>
                                    </p:anim>
                                    <p:anim calcmode="lin" valueType="num">
                                      <p:cBhvr>
                                        <p:cTn id="30" dur="450" decel="100000" fill="hold"/>
                                        <p:tgtEl>
                                          <p:spTgt spid="18"/>
                                        </p:tgtEl>
                                        <p:attrNameLst>
                                          <p:attrName>ppt_y</p:attrName>
                                        </p:attrNameLst>
                                      </p:cBhvr>
                                      <p:tavLst>
                                        <p:tav tm="0">
                                          <p:val>
                                            <p:strVal val="#ppt_y+1"/>
                                          </p:val>
                                        </p:tav>
                                        <p:tav tm="100000">
                                          <p:val>
                                            <p:fltVal val="0.76387"/>
                                          </p:val>
                                        </p:tav>
                                      </p:tavLst>
                                    </p:anim>
                                    <p:anim calcmode="lin" valueType="num">
                                      <p:cBhvr>
                                        <p:cTn id="31" dur="50" accel="100000" fill="hold">
                                          <p:stCondLst>
                                            <p:cond delay="450"/>
                                          </p:stCondLst>
                                        </p:cTn>
                                        <p:tgtEl>
                                          <p:spTgt spid="18"/>
                                        </p:tgtEl>
                                        <p:attrNameLst>
                                          <p:attrName>ppt_y</p:attrName>
                                        </p:attrNameLst>
                                      </p:cBhvr>
                                      <p:tavLst>
                                        <p:tav tm="0">
                                          <p:val>
                                            <p:strVal val="#ppt_y-.03"/>
                                          </p:val>
                                        </p:tav>
                                        <p:tav tm="100000">
                                          <p:val>
                                            <p:fltVal val="0.76387"/>
                                          </p:val>
                                        </p:tav>
                                      </p:tavLst>
                                    </p:anim>
                                  </p:childTnLst>
                                </p:cTn>
                              </p:par>
                              <p:par>
                                <p:cTn id="32" presetID="35" presetClass="path" presetSubtype="0" accel="50000" decel="50000" fill="hold" nodeType="withEffect">
                                  <p:stCondLst>
                                    <p:cond delay="0"/>
                                  </p:stCondLst>
                                  <p:childTnLst>
                                    <p:anim calcmode="lin" valueType="num">
                                      <p:cBhvr additive="base">
                                        <p:cTn id="33" dur="500" fill="hold">
                                          <p:stCondLst>
                                            <p:cond delay="0"/>
                                          </p:stCondLst>
                                        </p:cTn>
                                        <p:tgtEl>
                                          <p:spTgt spid="9"/>
                                        </p:tgtEl>
                                        <p:attrNameLst>
                                          <p:attrName>ppt_x</p:attrName>
                                        </p:attrNameLst>
                                      </p:cBhvr>
                                      <p:tavLst>
                                        <p:tav tm="0">
                                          <p:val>
                                            <p:strVal val="ppt_x"/>
                                          </p:val>
                                        </p:tav>
                                        <p:tav tm="100000">
                                          <p:val>
                                            <p:fltVal val="0.27868"/>
                                          </p:val>
                                        </p:tav>
                                      </p:tavLst>
                                    </p:anim>
                                    <p:anim calcmode="lin" valueType="num">
                                      <p:cBhvr additive="base">
                                        <p:cTn id="34" dur="500" fill="hold">
                                          <p:stCondLst>
                                            <p:cond delay="0"/>
                                          </p:stCondLst>
                                        </p:cTn>
                                        <p:tgtEl>
                                          <p:spTgt spid="9"/>
                                        </p:tgtEl>
                                        <p:attrNameLst>
                                          <p:attrName>ppt_y</p:attrName>
                                        </p:attrNameLst>
                                      </p:cBhvr>
                                      <p:tavLst>
                                        <p:tav tm="0">
                                          <p:val>
                                            <p:strVal val="ppt_y"/>
                                          </p:val>
                                        </p:tav>
                                        <p:tav tm="100000">
                                          <p:val>
                                            <p:fltVal val="0.47189"/>
                                          </p:val>
                                        </p:tav>
                                      </p:tavLst>
                                    </p:anim>
                                    <p:anim calcmode="lin" valueType="num">
                                      <p:cBhvr additive="base">
                                        <p:cTn id="35" dur="500" fill="hold">
                                          <p:stCondLst>
                                            <p:cond delay="0"/>
                                          </p:stCondLst>
                                        </p:cTn>
                                        <p:tgtEl>
                                          <p:spTgt spid="9"/>
                                        </p:tgtEl>
                                        <p:attrNameLst>
                                          <p:attrName>ppt_w</p:attrName>
                                        </p:attrNameLst>
                                      </p:cBhvr>
                                      <p:tavLst>
                                        <p:tav tm="0">
                                          <p:val>
                                            <p:strVal val="ppt_w"/>
                                          </p:val>
                                        </p:tav>
                                        <p:tav tm="100000">
                                          <p:val>
                                            <p:strVal val="#ppt_w"/>
                                          </p:val>
                                        </p:tav>
                                      </p:tavLst>
                                    </p:anim>
                                    <p:anim calcmode="lin" valueType="num">
                                      <p:cBhvr additive="base">
                                        <p:cTn id="36" dur="500" fill="hold">
                                          <p:stCondLst>
                                            <p:cond delay="0"/>
                                          </p:stCondLst>
                                        </p:cTn>
                                        <p:tgtEl>
                                          <p:spTgt spid="9"/>
                                        </p:tgtEl>
                                        <p:attrNameLst>
                                          <p:attrName>ppt_h</p:attrName>
                                        </p:attrNameLst>
                                      </p:cBhvr>
                                      <p:tavLst>
                                        <p:tav tm="0">
                                          <p:val>
                                            <p:strVal val="ppt_h"/>
                                          </p:val>
                                        </p:tav>
                                        <p:tav tm="100000">
                                          <p:val>
                                            <p:strVal val="#ppt_h"/>
                                          </p:val>
                                        </p:tav>
                                      </p:tavLst>
                                    </p:anim>
                                  </p:childTnLst>
                                </p:cTn>
                              </p:par>
                              <p:par>
                                <p:cTn id="37" presetID="35" presetClass="path" presetSubtype="0" accel="50000" decel="50000" fill="hold" nodeType="withEffect">
                                  <p:stCondLst>
                                    <p:cond delay="0"/>
                                  </p:stCondLst>
                                  <p:childTnLst>
                                    <p:anim calcmode="lin" valueType="num">
                                      <p:cBhvr additive="base">
                                        <p:cTn id="38" dur="500" fill="hold">
                                          <p:stCondLst>
                                            <p:cond delay="0"/>
                                          </p:stCondLst>
                                        </p:cTn>
                                        <p:tgtEl>
                                          <p:spTgt spid="17"/>
                                        </p:tgtEl>
                                        <p:attrNameLst>
                                          <p:attrName>ppt_x</p:attrName>
                                        </p:attrNameLst>
                                      </p:cBhvr>
                                      <p:tavLst>
                                        <p:tav tm="0">
                                          <p:val>
                                            <p:strVal val="ppt_x"/>
                                          </p:val>
                                        </p:tav>
                                        <p:tav tm="100000">
                                          <p:val>
                                            <p:fltVal val="0.70819"/>
                                          </p:val>
                                        </p:tav>
                                      </p:tavLst>
                                    </p:anim>
                                    <p:anim calcmode="lin" valueType="num">
                                      <p:cBhvr additive="base">
                                        <p:cTn id="39" dur="500" fill="hold">
                                          <p:stCondLst>
                                            <p:cond delay="0"/>
                                          </p:stCondLst>
                                        </p:cTn>
                                        <p:tgtEl>
                                          <p:spTgt spid="17"/>
                                        </p:tgtEl>
                                        <p:attrNameLst>
                                          <p:attrName>ppt_y</p:attrName>
                                        </p:attrNameLst>
                                      </p:cBhvr>
                                      <p:tavLst>
                                        <p:tav tm="0">
                                          <p:val>
                                            <p:strVal val="ppt_y"/>
                                          </p:val>
                                        </p:tav>
                                        <p:tav tm="100000">
                                          <p:val>
                                            <p:fltVal val="0.47189"/>
                                          </p:val>
                                        </p:tav>
                                      </p:tavLst>
                                    </p:anim>
                                    <p:anim calcmode="lin" valueType="num">
                                      <p:cBhvr additive="base">
                                        <p:cTn id="40" dur="500" fill="hold">
                                          <p:stCondLst>
                                            <p:cond delay="0"/>
                                          </p:stCondLst>
                                        </p:cTn>
                                        <p:tgtEl>
                                          <p:spTgt spid="17"/>
                                        </p:tgtEl>
                                        <p:attrNameLst>
                                          <p:attrName>ppt_w</p:attrName>
                                        </p:attrNameLst>
                                      </p:cBhvr>
                                      <p:tavLst>
                                        <p:tav tm="0">
                                          <p:val>
                                            <p:strVal val="ppt_w"/>
                                          </p:val>
                                        </p:tav>
                                        <p:tav tm="100000">
                                          <p:val>
                                            <p:strVal val="#ppt_w"/>
                                          </p:val>
                                        </p:tav>
                                      </p:tavLst>
                                    </p:anim>
                                    <p:anim calcmode="lin" valueType="num">
                                      <p:cBhvr additive="base">
                                        <p:cTn id="41" dur="500" fill="hold">
                                          <p:stCondLst>
                                            <p:cond delay="0"/>
                                          </p:stCondLst>
                                        </p:cTn>
                                        <p:tgtEl>
                                          <p:spTgt spid="17"/>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anim calcmode="lin" valueType="num">
                                      <p:cBhvr>
                                        <p:cTn id="47" dur="500" fill="hold"/>
                                        <p:tgtEl>
                                          <p:spTgt spid="19"/>
                                        </p:tgtEl>
                                        <p:attrNameLst>
                                          <p:attrName>ppt_x</p:attrName>
                                        </p:attrNameLst>
                                      </p:cBhvr>
                                      <p:tavLst>
                                        <p:tav tm="0">
                                          <p:val>
                                            <p:strVal val="#ppt_x"/>
                                          </p:val>
                                        </p:tav>
                                        <p:tav tm="100000">
                                          <p:val>
                                            <p:fltVal val="0.70901"/>
                                          </p:val>
                                        </p:tav>
                                      </p:tavLst>
                                    </p:anim>
                                    <p:anim calcmode="lin" valueType="num">
                                      <p:cBhvr>
                                        <p:cTn id="48" dur="450" decel="100000" fill="hold"/>
                                        <p:tgtEl>
                                          <p:spTgt spid="19"/>
                                        </p:tgtEl>
                                        <p:attrNameLst>
                                          <p:attrName>ppt_y</p:attrName>
                                        </p:attrNameLst>
                                      </p:cBhvr>
                                      <p:tavLst>
                                        <p:tav tm="0">
                                          <p:val>
                                            <p:strVal val="#ppt_y+1"/>
                                          </p:val>
                                        </p:tav>
                                        <p:tav tm="100000">
                                          <p:val>
                                            <p:fltVal val="0.76387"/>
                                          </p:val>
                                        </p:tav>
                                      </p:tavLst>
                                    </p:anim>
                                    <p:anim calcmode="lin" valueType="num">
                                      <p:cBhvr>
                                        <p:cTn id="49" dur="50" accel="100000" fill="hold">
                                          <p:stCondLst>
                                            <p:cond delay="450"/>
                                          </p:stCondLst>
                                        </p:cTn>
                                        <p:tgtEl>
                                          <p:spTgt spid="19"/>
                                        </p:tgtEl>
                                        <p:attrNameLst>
                                          <p:attrName>ppt_y</p:attrName>
                                        </p:attrNameLst>
                                      </p:cBhvr>
                                      <p:tavLst>
                                        <p:tav tm="0">
                                          <p:val>
                                            <p:strVal val="#ppt_y-.03"/>
                                          </p:val>
                                        </p:tav>
                                        <p:tav tm="100000">
                                          <p:val>
                                            <p:fltVal val="0.76387"/>
                                          </p:val>
                                        </p:tav>
                                      </p:tavLst>
                                    </p:anim>
                                  </p:childTnLst>
                                </p:cTn>
                              </p:par>
                              <p:par>
                                <p:cTn id="50" presetID="35" presetClass="path" presetSubtype="0" accel="50000" decel="50000" fill="hold" nodeType="withEffect">
                                  <p:stCondLst>
                                    <p:cond delay="0"/>
                                  </p:stCondLst>
                                  <p:childTnLst>
                                    <p:anim calcmode="lin" valueType="num">
                                      <p:cBhvr additive="base">
                                        <p:cTn id="51" dur="500" fill="hold">
                                          <p:stCondLst>
                                            <p:cond delay="0"/>
                                          </p:stCondLst>
                                        </p:cTn>
                                        <p:tgtEl>
                                          <p:spTgt spid="9"/>
                                        </p:tgtEl>
                                        <p:attrNameLst>
                                          <p:attrName>ppt_x</p:attrName>
                                        </p:attrNameLst>
                                      </p:cBhvr>
                                      <p:tavLst>
                                        <p:tav tm="0">
                                          <p:val>
                                            <p:strVal val="ppt_x"/>
                                          </p:val>
                                        </p:tav>
                                        <p:tav tm="100000">
                                          <p:val>
                                            <p:fltVal val="0.27868"/>
                                          </p:val>
                                        </p:tav>
                                      </p:tavLst>
                                    </p:anim>
                                    <p:anim calcmode="lin" valueType="num">
                                      <p:cBhvr additive="base">
                                        <p:cTn id="52" dur="500" fill="hold">
                                          <p:stCondLst>
                                            <p:cond delay="0"/>
                                          </p:stCondLst>
                                        </p:cTn>
                                        <p:tgtEl>
                                          <p:spTgt spid="9"/>
                                        </p:tgtEl>
                                        <p:attrNameLst>
                                          <p:attrName>ppt_y</p:attrName>
                                        </p:attrNameLst>
                                      </p:cBhvr>
                                      <p:tavLst>
                                        <p:tav tm="0">
                                          <p:val>
                                            <p:strVal val="ppt_y"/>
                                          </p:val>
                                        </p:tav>
                                        <p:tav tm="100000">
                                          <p:val>
                                            <p:fltVal val="0.47189"/>
                                          </p:val>
                                        </p:tav>
                                      </p:tavLst>
                                    </p:anim>
                                    <p:anim calcmode="lin" valueType="num">
                                      <p:cBhvr additive="base">
                                        <p:cTn id="53" dur="500" fill="hold">
                                          <p:stCondLst>
                                            <p:cond delay="0"/>
                                          </p:stCondLst>
                                        </p:cTn>
                                        <p:tgtEl>
                                          <p:spTgt spid="9"/>
                                        </p:tgtEl>
                                        <p:attrNameLst>
                                          <p:attrName>ppt_w</p:attrName>
                                        </p:attrNameLst>
                                      </p:cBhvr>
                                      <p:tavLst>
                                        <p:tav tm="0">
                                          <p:val>
                                            <p:strVal val="ppt_w"/>
                                          </p:val>
                                        </p:tav>
                                        <p:tav tm="100000">
                                          <p:val>
                                            <p:strVal val="#ppt_w"/>
                                          </p:val>
                                        </p:tav>
                                      </p:tavLst>
                                    </p:anim>
                                    <p:anim calcmode="lin" valueType="num">
                                      <p:cBhvr additive="base">
                                        <p:cTn id="54" dur="500" fill="hold">
                                          <p:stCondLst>
                                            <p:cond delay="0"/>
                                          </p:stCondLst>
                                        </p:cTn>
                                        <p:tgtEl>
                                          <p:spTgt spid="9"/>
                                        </p:tgtEl>
                                        <p:attrNameLst>
                                          <p:attrName>ppt_h</p:attrName>
                                        </p:attrNameLst>
                                      </p:cBhvr>
                                      <p:tavLst>
                                        <p:tav tm="0">
                                          <p:val>
                                            <p:strVal val="ppt_h"/>
                                          </p:val>
                                        </p:tav>
                                        <p:tav tm="100000">
                                          <p:val>
                                            <p:strVal val="#ppt_h"/>
                                          </p:val>
                                        </p:tav>
                                      </p:tavLst>
                                    </p:anim>
                                  </p:childTnLst>
                                </p:cTn>
                              </p:par>
                              <p:par>
                                <p:cTn id="55" presetID="35" presetClass="path" presetSubtype="0" accel="50000" decel="50000" fill="hold" nodeType="withEffect">
                                  <p:stCondLst>
                                    <p:cond delay="0"/>
                                  </p:stCondLst>
                                  <p:childTnLst>
                                    <p:anim calcmode="lin" valueType="num">
                                      <p:cBhvr additive="base">
                                        <p:cTn id="56" dur="500" fill="hold">
                                          <p:stCondLst>
                                            <p:cond delay="0"/>
                                          </p:stCondLst>
                                        </p:cTn>
                                        <p:tgtEl>
                                          <p:spTgt spid="17"/>
                                        </p:tgtEl>
                                        <p:attrNameLst>
                                          <p:attrName>ppt_x</p:attrName>
                                        </p:attrNameLst>
                                      </p:cBhvr>
                                      <p:tavLst>
                                        <p:tav tm="0">
                                          <p:val>
                                            <p:strVal val="ppt_x"/>
                                          </p:val>
                                        </p:tav>
                                        <p:tav tm="100000">
                                          <p:val>
                                            <p:fltVal val="0.70819"/>
                                          </p:val>
                                        </p:tav>
                                      </p:tavLst>
                                    </p:anim>
                                    <p:anim calcmode="lin" valueType="num">
                                      <p:cBhvr additive="base">
                                        <p:cTn id="57" dur="500" fill="hold">
                                          <p:stCondLst>
                                            <p:cond delay="0"/>
                                          </p:stCondLst>
                                        </p:cTn>
                                        <p:tgtEl>
                                          <p:spTgt spid="17"/>
                                        </p:tgtEl>
                                        <p:attrNameLst>
                                          <p:attrName>ppt_y</p:attrName>
                                        </p:attrNameLst>
                                      </p:cBhvr>
                                      <p:tavLst>
                                        <p:tav tm="0">
                                          <p:val>
                                            <p:strVal val="ppt_y"/>
                                          </p:val>
                                        </p:tav>
                                        <p:tav tm="100000">
                                          <p:val>
                                            <p:fltVal val="0.47189"/>
                                          </p:val>
                                        </p:tav>
                                      </p:tavLst>
                                    </p:anim>
                                    <p:anim calcmode="lin" valueType="num">
                                      <p:cBhvr additive="base">
                                        <p:cTn id="58" dur="500" fill="hold">
                                          <p:stCondLst>
                                            <p:cond delay="0"/>
                                          </p:stCondLst>
                                        </p:cTn>
                                        <p:tgtEl>
                                          <p:spTgt spid="17"/>
                                        </p:tgtEl>
                                        <p:attrNameLst>
                                          <p:attrName>ppt_w</p:attrName>
                                        </p:attrNameLst>
                                      </p:cBhvr>
                                      <p:tavLst>
                                        <p:tav tm="0">
                                          <p:val>
                                            <p:strVal val="ppt_w"/>
                                          </p:val>
                                        </p:tav>
                                        <p:tav tm="100000">
                                          <p:val>
                                            <p:strVal val="#ppt_w"/>
                                          </p:val>
                                        </p:tav>
                                      </p:tavLst>
                                    </p:anim>
                                    <p:anim calcmode="lin" valueType="num">
                                      <p:cBhvr additive="base">
                                        <p:cTn id="59" dur="500" fill="hold">
                                          <p:stCondLst>
                                            <p:cond delay="0"/>
                                          </p:stCondLst>
                                        </p:cTn>
                                        <p:tgtEl>
                                          <p:spTgt spid="17"/>
                                        </p:tgtEl>
                                        <p:attrNameLst>
                                          <p:attrName>ppt_h</p:attrName>
                                        </p:attrNameLst>
                                      </p:cBhvr>
                                      <p:tavLst>
                                        <p:tav tm="0">
                                          <p:val>
                                            <p:strVal val="ppt_h"/>
                                          </p:val>
                                        </p:tav>
                                        <p:tav tm="100000">
                                          <p:val>
                                            <p:strVal val="#ppt_h"/>
                                          </p:val>
                                        </p:tav>
                                      </p:tavLst>
                                    </p:anim>
                                  </p:childTnLst>
                                </p:cTn>
                              </p:par>
                              <p:par>
                                <p:cTn id="60" presetID="35" presetClass="path" presetSubtype="0" accel="50000" decel="50000" fill="hold" nodeType="withEffect">
                                  <p:stCondLst>
                                    <p:cond delay="0"/>
                                  </p:stCondLst>
                                  <p:childTnLst>
                                    <p:anim calcmode="lin" valueType="num">
                                      <p:cBhvr additive="base">
                                        <p:cTn id="61" dur="500" fill="hold">
                                          <p:stCondLst>
                                            <p:cond delay="0"/>
                                          </p:stCondLst>
                                        </p:cTn>
                                        <p:tgtEl>
                                          <p:spTgt spid="18"/>
                                        </p:tgtEl>
                                        <p:attrNameLst>
                                          <p:attrName>ppt_x</p:attrName>
                                        </p:attrNameLst>
                                      </p:cBhvr>
                                      <p:tavLst>
                                        <p:tav tm="0">
                                          <p:val>
                                            <p:strVal val="ppt_x"/>
                                          </p:val>
                                        </p:tav>
                                        <p:tav tm="100000">
                                          <p:val>
                                            <p:fltVal val="0.28031"/>
                                          </p:val>
                                        </p:tav>
                                      </p:tavLst>
                                    </p:anim>
                                    <p:anim calcmode="lin" valueType="num">
                                      <p:cBhvr additive="base">
                                        <p:cTn id="62" dur="500" fill="hold">
                                          <p:stCondLst>
                                            <p:cond delay="0"/>
                                          </p:stCondLst>
                                        </p:cTn>
                                        <p:tgtEl>
                                          <p:spTgt spid="18"/>
                                        </p:tgtEl>
                                        <p:attrNameLst>
                                          <p:attrName>ppt_y</p:attrName>
                                        </p:attrNameLst>
                                      </p:cBhvr>
                                      <p:tavLst>
                                        <p:tav tm="0">
                                          <p:val>
                                            <p:strVal val="ppt_y"/>
                                          </p:val>
                                        </p:tav>
                                        <p:tav tm="100000">
                                          <p:val>
                                            <p:fltVal val="0.76387"/>
                                          </p:val>
                                        </p:tav>
                                      </p:tavLst>
                                    </p:anim>
                                    <p:anim calcmode="lin" valueType="num">
                                      <p:cBhvr additive="base">
                                        <p:cTn id="63" dur="500" fill="hold">
                                          <p:stCondLst>
                                            <p:cond delay="0"/>
                                          </p:stCondLst>
                                        </p:cTn>
                                        <p:tgtEl>
                                          <p:spTgt spid="18"/>
                                        </p:tgtEl>
                                        <p:attrNameLst>
                                          <p:attrName>ppt_w</p:attrName>
                                        </p:attrNameLst>
                                      </p:cBhvr>
                                      <p:tavLst>
                                        <p:tav tm="0">
                                          <p:val>
                                            <p:strVal val="ppt_w"/>
                                          </p:val>
                                        </p:tav>
                                        <p:tav tm="100000">
                                          <p:val>
                                            <p:strVal val="#ppt_w"/>
                                          </p:val>
                                        </p:tav>
                                      </p:tavLst>
                                    </p:anim>
                                    <p:anim calcmode="lin" valueType="num">
                                      <p:cBhvr additive="base">
                                        <p:cTn id="64" dur="500" fill="hold">
                                          <p:stCondLst>
                                            <p:cond delay="0"/>
                                          </p:stCondLst>
                                        </p:cTn>
                                        <p:tgtEl>
                                          <p:spTgt spid="18"/>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35" presetClass="path" presetSubtype="0" accel="50000" decel="50000" fill="hold" nodeType="clickEffect">
                                  <p:stCondLst>
                                    <p:cond delay="0"/>
                                  </p:stCondLst>
                                  <p:childTnLst>
                                    <p:anim calcmode="lin" valueType="num">
                                      <p:cBhvr additive="base">
                                        <p:cTn id="68" dur="250" fill="hold">
                                          <p:stCondLst>
                                            <p:cond delay="0"/>
                                          </p:stCondLst>
                                        </p:cTn>
                                        <p:tgtEl>
                                          <p:spTgt spid="19"/>
                                        </p:tgtEl>
                                        <p:attrNameLst>
                                          <p:attrName>ppt_x</p:attrName>
                                        </p:attrNameLst>
                                      </p:cBhvr>
                                      <p:tavLst>
                                        <p:tav tm="0">
                                          <p:val>
                                            <p:strVal val="ppt_x"/>
                                          </p:val>
                                        </p:tav>
                                        <p:tav tm="100000">
                                          <p:val>
                                            <p:fltVal val="0.70901"/>
                                          </p:val>
                                        </p:tav>
                                      </p:tavLst>
                                    </p:anim>
                                    <p:anim calcmode="lin" valueType="num">
                                      <p:cBhvr additive="base">
                                        <p:cTn id="69" dur="250" fill="hold">
                                          <p:stCondLst>
                                            <p:cond delay="0"/>
                                          </p:stCondLst>
                                        </p:cTn>
                                        <p:tgtEl>
                                          <p:spTgt spid="19"/>
                                        </p:tgtEl>
                                        <p:attrNameLst>
                                          <p:attrName>ppt_y</p:attrName>
                                        </p:attrNameLst>
                                      </p:cBhvr>
                                      <p:tavLst>
                                        <p:tav tm="0">
                                          <p:val>
                                            <p:strVal val="ppt_y"/>
                                          </p:val>
                                        </p:tav>
                                        <p:tav tm="100000">
                                          <p:val>
                                            <p:fltVal val="0.76387"/>
                                          </p:val>
                                        </p:tav>
                                      </p:tavLst>
                                    </p:anim>
                                    <p:anim calcmode="lin" valueType="num">
                                      <p:cBhvr additive="base">
                                        <p:cTn id="70" dur="250" fill="hold">
                                          <p:stCondLst>
                                            <p:cond delay="0"/>
                                          </p:stCondLst>
                                        </p:cTn>
                                        <p:tgtEl>
                                          <p:spTgt spid="19"/>
                                        </p:tgtEl>
                                        <p:attrNameLst>
                                          <p:attrName>ppt_w</p:attrName>
                                        </p:attrNameLst>
                                      </p:cBhvr>
                                      <p:tavLst>
                                        <p:tav tm="0">
                                          <p:val>
                                            <p:strVal val="ppt_w"/>
                                          </p:val>
                                        </p:tav>
                                        <p:tav tm="100000">
                                          <p:val>
                                            <p:strVal val="#ppt_w"/>
                                          </p:val>
                                        </p:tav>
                                      </p:tavLst>
                                    </p:anim>
                                    <p:anim calcmode="lin" valueType="num">
                                      <p:cBhvr additive="base">
                                        <p:cTn id="71" dur="250" fill="hold">
                                          <p:stCondLst>
                                            <p:cond delay="0"/>
                                          </p:stCondLst>
                                        </p:cTn>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1279525" y="2806700"/>
            <a:ext cx="8216900" cy="15684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汉仪雅酷黑 75W" panose="020B0804020202020204" charset="-122"/>
                <a:sym typeface="思源黑体 Heavy" panose="020B0A00000000000000" pitchFamily="34" charset="-122"/>
              </a:rPr>
              <a:t>建立门诊共济保障机制有哪些措施？</a:t>
            </a:r>
            <a:endParaRPr kumimoji="0" lang="zh-CN" altLang="en-US" sz="4800" b="1" i="0" u="none" strike="noStrike" kern="1200" cap="none" spc="0" normalizeH="0" baseline="0" noProof="0" dirty="0">
              <a:ln>
                <a:noFill/>
              </a:ln>
              <a:solidFill>
                <a:srgbClr val="019579"/>
              </a:solidFill>
              <a:effectLst/>
              <a:uLnTx/>
              <a:uFillTx/>
              <a:latin typeface="汉仪中黑 简" panose="00020600040101010101" pitchFamily="18" charset="-122"/>
              <a:ea typeface="汉仪中黑 简" panose="00020600040101010101" pitchFamily="18" charset="-122"/>
              <a:cs typeface="汉仪雅酷黑 75W" panose="020B0804020202020204" charset="-122"/>
              <a:sym typeface="思源黑体 Heavy" panose="020B0A00000000000000" pitchFamily="34" charset="-122"/>
            </a:endParaRPr>
          </a:p>
        </p:txBody>
      </p:sp>
      <p:sp>
        <p:nvSpPr>
          <p:cNvPr id="14" name="文本框 13"/>
          <p:cNvSpPr txBox="1"/>
          <p:nvPr>
            <p:custDataLst>
              <p:tags r:id="rId2"/>
            </p:custDataLst>
          </p:nvPr>
        </p:nvSpPr>
        <p:spPr>
          <a:xfrm>
            <a:off x="4733925" y="1877695"/>
            <a:ext cx="2724150" cy="76835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PART  03</a:t>
            </a:r>
            <a:endParaRPr kumimoji="0" lang="en-US" altLang="zh-CN" sz="4400" b="0" i="0" u="none" strike="noStrike" kern="12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箭头: 五边形 17"/>
          <p:cNvSpPr/>
          <p:nvPr>
            <p:custDataLst>
              <p:tags r:id="rId1"/>
            </p:custDataLst>
          </p:nvPr>
        </p:nvSpPr>
        <p:spPr>
          <a:xfrm>
            <a:off x="1616075" y="1981835"/>
            <a:ext cx="6383020" cy="575945"/>
          </a:xfrm>
          <a:prstGeom prst="rect">
            <a:avLst/>
          </a:prstGeom>
          <a:solidFill>
            <a:schemeClr val="accent5"/>
          </a:solidFill>
          <a:ln w="12700" cap="flat" cmpd="sng" algn="ctr">
            <a:solidFill>
              <a:schemeClr val="accent5"/>
            </a:solidFill>
            <a:prstDash val="solid"/>
            <a:miter lim="800000"/>
          </a:ln>
          <a:effectLst>
            <a:outerShdw blurRad="63500" sx="101000" sy="101000" algn="ctr" rotWithShape="0">
              <a:prstClr val="black">
                <a:alpha val="40000"/>
              </a:prstClr>
            </a:outerShdw>
          </a:effectLst>
        </p:spPr>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一是建立健全普通门诊统筹机制。</a:t>
            </a:r>
            <a:endParaRPr kumimoji="0" lang="zh-CN" altLang="en-US" sz="2400" b="1"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16" name="矩形 15"/>
          <p:cNvSpPr/>
          <p:nvPr>
            <p:custDataLst>
              <p:tags r:id="rId2"/>
            </p:custDataLst>
          </p:nvPr>
        </p:nvSpPr>
        <p:spPr>
          <a:xfrm>
            <a:off x="1252855" y="2705735"/>
            <a:ext cx="10349865" cy="1285240"/>
          </a:xfrm>
          <a:prstGeom prst="rect">
            <a:avLst/>
          </a:prstGeom>
          <a:ln>
            <a:solidFill>
              <a:schemeClr val="accent5"/>
            </a:solidFill>
          </a:ln>
        </p:spPr>
        <p:txBody>
          <a:bodyPr wrap="square" tIns="36195" bIns="0">
            <a:noAutofit/>
          </a:bodyPr>
          <a:lstStyle/>
          <a:p>
            <a:pPr marL="0" marR="0" lvl="0" indent="0" algn="just" defTabSz="914400" rtl="0" eaLnBrk="1" fontAlgn="auto" latinLnBrk="0" hangingPunct="1">
              <a:lnSpc>
                <a:spcPct val="118000"/>
              </a:lnSpc>
              <a:spcBef>
                <a:spcPts val="0"/>
              </a:spcBef>
              <a:spcAft>
                <a:spcPts val="0"/>
              </a:spcAft>
              <a:buClrTx/>
              <a:buSzTx/>
              <a:buFont typeface="Arial" panose="020B0604020202020204" pitchFamily="34" charset="0"/>
              <a:buNone/>
              <a:defRPr/>
            </a:pPr>
            <a:r>
              <a:rPr kumimoji="0" lang="zh-CN" altLang="en-US" sz="1600" i="0" u="none" strike="noStrike" kern="100" cap="none" spc="100" normalizeH="0" baseline="0" noProof="0" dirty="0">
                <a:ln>
                  <a:noFill/>
                </a:ln>
                <a:solidFill>
                  <a:srgbClr val="00000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在做好群众负担较重的门诊特病医疗费用保障的基础上,将在定</a:t>
            </a:r>
            <a:r>
              <a:rPr kumimoji="0" lang="zh-CN" altLang="en-US" sz="1600" i="0" u="none" strike="noStrike" kern="100" cap="none" spc="100" normalizeH="0" baseline="0" noProof="0" dirty="0">
                <a:ln>
                  <a:noFill/>
                </a:ln>
                <a:solidFill>
                  <a:srgbClr val="FF000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点医药机构发生的符合基本医疗保险范围内的多发病、常见病的普通门诊费用</a:t>
            </a:r>
            <a:r>
              <a:rPr kumimoji="0" lang="zh-CN" altLang="en-US" sz="1600" i="0" u="none" strike="noStrike" kern="100" cap="none" spc="100" normalizeH="0" baseline="0" noProof="0" dirty="0">
                <a:ln>
                  <a:noFill/>
                </a:ln>
                <a:solidFill>
                  <a:srgbClr val="00000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纳入统筹基金支付范围。普通门诊统筹覆盖职工医保全体参保人员(含单建统筹人员)。起付标准和最高支付限额按年度设定,</a:t>
            </a:r>
            <a:r>
              <a:rPr kumimoji="0" lang="zh-CN" altLang="en-US" sz="1600" i="0" u="none" strike="noStrike" kern="100" cap="none" spc="100" normalizeH="0" baseline="0" noProof="0" dirty="0">
                <a:ln>
                  <a:noFill/>
                </a:ln>
                <a:solidFill>
                  <a:srgbClr val="FF000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起付标准原则上不低于300元,最高支付限额原则上不低于3000元，政策范围内基金支付比例不低于50%, </a:t>
            </a:r>
            <a:r>
              <a:rPr kumimoji="0" lang="zh-CN" altLang="en-US" sz="1600" i="0" u="none" strike="noStrike" kern="100" cap="none" spc="100" normalizeH="0" baseline="0" noProof="0" dirty="0">
                <a:ln>
                  <a:noFill/>
                </a:ln>
                <a:solidFill>
                  <a:srgbClr val="00000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待遇支付适当向退休人员倾斜。</a:t>
            </a:r>
            <a:endParaRPr kumimoji="0" lang="zh-CN" altLang="en-US" sz="1600" i="0" u="none" strike="noStrike" kern="100" cap="none" spc="100" normalizeH="0" baseline="0" noProof="0" dirty="0">
              <a:ln>
                <a:noFill/>
              </a:ln>
              <a:solidFill>
                <a:srgbClr val="00000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17" name="矩形: 圆角 10"/>
          <p:cNvSpPr>
            <a:spLocks noChangeAspect="1"/>
          </p:cNvSpPr>
          <p:nvPr>
            <p:custDataLst>
              <p:tags r:id="rId3"/>
            </p:custDataLst>
          </p:nvPr>
        </p:nvSpPr>
        <p:spPr>
          <a:xfrm>
            <a:off x="557418" y="1982095"/>
            <a:ext cx="576000" cy="576000"/>
          </a:xfrm>
          <a:prstGeom prst="roundRect">
            <a:avLst>
              <a:gd name="adj" fmla="val 50000"/>
            </a:avLst>
          </a:prstGeom>
          <a:solidFill>
            <a:schemeClr val="accent5"/>
          </a:solidFill>
          <a:ln w="12700" cap="flat" cmpd="sng" algn="ctr">
            <a:solidFill>
              <a:schemeClr val="bg1"/>
            </a:solidFill>
            <a:prstDash val="solid"/>
            <a:miter lim="800000"/>
          </a:ln>
          <a:effectLst>
            <a:outerShdw blurRad="635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1</a:t>
            </a:r>
            <a:endParaRPr kumimoji="0" lang="zh-CN" altLang="en-US" sz="2800" b="1" i="0" u="none" strike="noStrike" kern="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cxnSp>
        <p:nvCxnSpPr>
          <p:cNvPr id="18" name="直接连接符 17"/>
          <p:cNvCxnSpPr>
            <a:stCxn id="17" idx="2"/>
          </p:cNvCxnSpPr>
          <p:nvPr>
            <p:custDataLst>
              <p:tags r:id="rId4"/>
            </p:custDataLst>
          </p:nvPr>
        </p:nvCxnSpPr>
        <p:spPr>
          <a:xfrm>
            <a:off x="846053" y="2569525"/>
            <a:ext cx="0" cy="3240000"/>
          </a:xfrm>
          <a:prstGeom prst="line">
            <a:avLst/>
          </a:prstGeom>
          <a:noFill/>
          <a:ln w="6350" cap="flat" cmpd="sng" algn="ctr">
            <a:solidFill>
              <a:schemeClr val="accent5"/>
            </a:solidFill>
            <a:prstDash val="lgDash"/>
            <a:miter lim="800000"/>
          </a:ln>
          <a:effectLst/>
        </p:spPr>
      </p:cxnSp>
      <p:sp>
        <p:nvSpPr>
          <p:cNvPr id="19" name="箭头: V 形 18"/>
          <p:cNvSpPr/>
          <p:nvPr>
            <p:custDataLst>
              <p:tags r:id="rId5"/>
            </p:custDataLst>
          </p:nvPr>
        </p:nvSpPr>
        <p:spPr>
          <a:xfrm>
            <a:off x="1251997" y="2147388"/>
            <a:ext cx="245409" cy="245409"/>
          </a:xfrm>
          <a:prstGeom prst="chevron">
            <a:avLst>
              <a:gd name="adj" fmla="val 39326"/>
            </a:avLst>
          </a:prstGeom>
          <a:solidFill>
            <a:schemeClr val="accent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2" name="箭头: 五边形 17"/>
          <p:cNvSpPr/>
          <p:nvPr>
            <p:custDataLst>
              <p:tags r:id="rId6"/>
            </p:custDataLst>
          </p:nvPr>
        </p:nvSpPr>
        <p:spPr>
          <a:xfrm>
            <a:off x="1616075" y="4138930"/>
            <a:ext cx="5377180" cy="575945"/>
          </a:xfrm>
          <a:prstGeom prst="rect">
            <a:avLst/>
          </a:prstGeom>
          <a:solidFill>
            <a:schemeClr val="accent5"/>
          </a:solidFill>
          <a:ln w="12700" cap="flat" cmpd="sng" algn="ctr">
            <a:solidFill>
              <a:schemeClr val="accent5"/>
            </a:solidFill>
            <a:prstDash val="solid"/>
            <a:miter lim="800000"/>
          </a:ln>
          <a:effectLst>
            <a:outerShdw blurRad="63500" sx="101000" sy="101000" algn="ctr" rotWithShape="0">
              <a:prstClr val="black">
                <a:alpha val="40000"/>
              </a:prstClr>
            </a:outerShdw>
          </a:effectLst>
        </p:spPr>
        <p:txBody>
          <a:bodyPr rtlCol="0" anchor="ctr">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二是合理确定门诊特病医保待遇。</a:t>
            </a:r>
            <a:endParaRPr kumimoji="0" lang="zh-CN" altLang="en-US" sz="2400" b="1"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3" name="矩形 2"/>
          <p:cNvSpPr/>
          <p:nvPr>
            <p:custDataLst>
              <p:tags r:id="rId7"/>
            </p:custDataLst>
          </p:nvPr>
        </p:nvSpPr>
        <p:spPr>
          <a:xfrm>
            <a:off x="1252855" y="4862830"/>
            <a:ext cx="10349865" cy="1279525"/>
          </a:xfrm>
          <a:prstGeom prst="rect">
            <a:avLst/>
          </a:prstGeom>
          <a:ln>
            <a:solidFill>
              <a:schemeClr val="accent5"/>
            </a:solidFill>
          </a:ln>
        </p:spPr>
        <p:txBody>
          <a:bodyPr wrap="square" tIns="0" bIns="0">
            <a:noAutofit/>
          </a:bodyPr>
          <a:lstStyle/>
          <a:p>
            <a:pPr marL="0" marR="0" lvl="0" indent="0" algn="just" defTabSz="914400" rtl="0" eaLnBrk="1" fontAlgn="auto" latinLnBrk="0" hangingPunct="1">
              <a:lnSpc>
                <a:spcPct val="168000"/>
              </a:lnSpc>
              <a:spcBef>
                <a:spcPts val="0"/>
              </a:spcBef>
              <a:spcAft>
                <a:spcPts val="0"/>
              </a:spcAft>
              <a:buClrTx/>
              <a:buSzTx/>
              <a:buFont typeface="Arial" panose="020B0604020202020204" pitchFamily="34" charset="0"/>
              <a:buNone/>
              <a:defRPr/>
            </a:pPr>
            <a:r>
              <a:rPr kumimoji="0" lang="zh-CN" altLang="en-US" sz="1600" i="0" u="none" strike="noStrike" kern="100" cap="none" spc="0" normalizeH="0" baseline="0" noProof="0" dirty="0">
                <a:ln>
                  <a:noFill/>
                </a:ln>
                <a:solidFill>
                  <a:srgbClr val="00000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按照全省统一门诊慢特病保障机制的工作部署，健全完善我市门诊慢特病政策。根据我市门诊就医情况和基金承受能力,逐步扩大由统筹基金支付的门诊慢特病病种范围,将部分治疗周期长、对健康损害大、费用负担重的疾病门诊费用纳入共济保障。</a:t>
            </a:r>
            <a:endParaRPr kumimoji="0" lang="zh-CN" altLang="en-US" sz="1600" i="0" u="none" strike="noStrike" kern="100" cap="none" spc="0" normalizeH="0" baseline="0" noProof="0" dirty="0">
              <a:ln>
                <a:noFill/>
              </a:ln>
              <a:solidFill>
                <a:srgbClr val="00000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4" name="矩形: 圆角 10"/>
          <p:cNvSpPr>
            <a:spLocks noChangeAspect="1"/>
          </p:cNvSpPr>
          <p:nvPr>
            <p:custDataLst>
              <p:tags r:id="rId8"/>
            </p:custDataLst>
          </p:nvPr>
        </p:nvSpPr>
        <p:spPr>
          <a:xfrm>
            <a:off x="557418" y="4139190"/>
            <a:ext cx="576000" cy="576000"/>
          </a:xfrm>
          <a:prstGeom prst="roundRect">
            <a:avLst>
              <a:gd name="adj" fmla="val 50000"/>
            </a:avLst>
          </a:prstGeom>
          <a:solidFill>
            <a:schemeClr val="accent5"/>
          </a:solidFill>
          <a:ln w="12700" cap="flat" cmpd="sng" algn="ctr">
            <a:solidFill>
              <a:schemeClr val="bg1"/>
            </a:solidFill>
            <a:prstDash val="solid"/>
            <a:miter lim="800000"/>
          </a:ln>
          <a:effectLst>
            <a:outerShdw blurRad="63500" algn="ctr" rotWithShape="0">
              <a:prstClr val="black">
                <a:alpha val="40000"/>
              </a:prstClr>
            </a:outerShdw>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2</a:t>
            </a:r>
            <a:endParaRPr kumimoji="0" lang="en-US" altLang="zh-CN" sz="2800" b="1" i="0" u="none" strike="noStrike" kern="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5" name="箭头: V 形 18"/>
          <p:cNvSpPr/>
          <p:nvPr>
            <p:custDataLst>
              <p:tags r:id="rId9"/>
            </p:custDataLst>
          </p:nvPr>
        </p:nvSpPr>
        <p:spPr>
          <a:xfrm>
            <a:off x="1251997" y="4304483"/>
            <a:ext cx="245409" cy="245409"/>
          </a:xfrm>
          <a:prstGeom prst="chevron">
            <a:avLst>
              <a:gd name="adj" fmla="val 39326"/>
            </a:avLst>
          </a:prstGeom>
          <a:solidFill>
            <a:schemeClr val="accent4"/>
          </a:solidFill>
          <a:ln w="12700" cap="flat" cmpd="sng" algn="ctr">
            <a:noFill/>
            <a:prstDash val="solid"/>
            <a:miter lim="800000"/>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20" name="矩形 19"/>
          <p:cNvSpPr/>
          <p:nvPr/>
        </p:nvSpPr>
        <p:spPr>
          <a:xfrm>
            <a:off x="3260090" y="307340"/>
            <a:ext cx="5671820" cy="4603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30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思源黑体 CN Normal" panose="020B0400000000000000" charset="-122"/>
                <a:sym typeface="思源黑体 Heavy" panose="020B0A00000000000000" pitchFamily="34" charset="-122"/>
              </a:rPr>
              <a:t>建立门诊共济保障机制有哪些措施？</a:t>
            </a:r>
            <a:endParaRPr kumimoji="0" lang="zh-CN" altLang="en-US" sz="2400" b="1" i="0" u="none" strike="noStrike" kern="1200" cap="none" spc="30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思源黑体 CN Normal" panose="020B0400000000000000" charset="-122"/>
              <a:sym typeface="思源黑体 Heavy" panose="020B0A00000000000000" pitchFamily="34" charset="-122"/>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5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1000" fill="hold"/>
                                        <p:tgtEl>
                                          <p:spTgt spid="17"/>
                                        </p:tgtEl>
                                        <p:attrNameLst>
                                          <p:attrName>r</p:attrName>
                                        </p:attrNameLst>
                                      </p:cBhvr>
                                    </p:animRot>
                                  </p:childTnLst>
                                </p:cTn>
                              </p:par>
                              <p:par>
                                <p:cTn id="11" presetID="22" presetClass="entr" presetSubtype="8" fill="hold" grpId="0" nodeType="withEffect">
                                  <p:stCondLst>
                                    <p:cond delay="50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1000"/>
                                        <p:tgtEl>
                                          <p:spTgt spid="15"/>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 presetClass="entr" presetSubtype="8" decel="4500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000" fill="hold"/>
                                        <p:tgtEl>
                                          <p:spTgt spid="4"/>
                                        </p:tgtEl>
                                        <p:attrNameLst>
                                          <p:attrName>ppt_x</p:attrName>
                                        </p:attrNameLst>
                                      </p:cBhvr>
                                      <p:tavLst>
                                        <p:tav tm="0">
                                          <p:val>
                                            <p:strVal val="0-#ppt_w/2"/>
                                          </p:val>
                                        </p:tav>
                                        <p:tav tm="100000">
                                          <p:val>
                                            <p:strVal val="#ppt_x"/>
                                          </p:val>
                                        </p:tav>
                                      </p:tavLst>
                                    </p:anim>
                                    <p:anim calcmode="lin" valueType="num">
                                      <p:cBhvr additive="base">
                                        <p:cTn id="31" dur="1000" fill="hold"/>
                                        <p:tgtEl>
                                          <p:spTgt spid="4"/>
                                        </p:tgtEl>
                                        <p:attrNameLst>
                                          <p:attrName>ppt_y</p:attrName>
                                        </p:attrNameLst>
                                      </p:cBhvr>
                                      <p:tavLst>
                                        <p:tav tm="0">
                                          <p:val>
                                            <p:strVal val="#ppt_y"/>
                                          </p:val>
                                        </p:tav>
                                        <p:tav tm="100000">
                                          <p:val>
                                            <p:strVal val="#ppt_y"/>
                                          </p:val>
                                        </p:tav>
                                      </p:tavLst>
                                    </p:anim>
                                  </p:childTnLst>
                                </p:cTn>
                              </p:par>
                              <p:par>
                                <p:cTn id="32" presetID="8" presetClass="emph" presetSubtype="0" fill="hold" grpId="1" nodeType="withEffect">
                                  <p:stCondLst>
                                    <p:cond delay="0"/>
                                  </p:stCondLst>
                                  <p:childTnLst>
                                    <p:animRot by="21600000">
                                      <p:cBhvr>
                                        <p:cTn id="33" dur="1000" fill="hold"/>
                                        <p:tgtEl>
                                          <p:spTgt spid="4"/>
                                        </p:tgtEl>
                                        <p:attrNameLst>
                                          <p:attrName>r</p:attrName>
                                        </p:attrNameLst>
                                      </p:cBhvr>
                                    </p:animRot>
                                  </p:childTnLst>
                                </p:cTn>
                              </p:par>
                              <p:par>
                                <p:cTn id="34" presetID="22" presetClass="entr" presetSubtype="8" fill="hold" grpId="0" nodeType="withEffect">
                                  <p:stCondLst>
                                    <p:cond delay="50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grpId="0" nodeType="withEffect">
                                  <p:stCondLst>
                                    <p:cond delay="50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1000"/>
                                        <p:tgtEl>
                                          <p:spTgt spid="2"/>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17" grpId="1" bldLvl="0" animBg="1"/>
      <p:bldP spid="19" grpId="0" bldLvl="0" animBg="1"/>
      <p:bldP spid="2" grpId="0" bldLvl="0" animBg="1"/>
      <p:bldP spid="3" grpId="0" bldLvl="0" animBg="1"/>
      <p:bldP spid="4" grpId="0" bldLvl="0" animBg="1"/>
      <p:bldP spid="4" grpId="1" bldLvl="0" animBg="1"/>
      <p:bldP spid="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150886" y="1618467"/>
            <a:ext cx="2854299" cy="3719438"/>
            <a:chOff x="1665704" y="1835746"/>
            <a:chExt cx="2854299" cy="3719438"/>
          </a:xfrm>
        </p:grpSpPr>
        <p:grpSp>
          <p:nvGrpSpPr>
            <p:cNvPr id="6" name="组合 5"/>
            <p:cNvGrpSpPr/>
            <p:nvPr/>
          </p:nvGrpSpPr>
          <p:grpSpPr>
            <a:xfrm>
              <a:off x="1665704" y="1835746"/>
              <a:ext cx="2854299" cy="3719438"/>
              <a:chOff x="1665704" y="1835746"/>
              <a:chExt cx="2854299" cy="3719438"/>
            </a:xfrm>
          </p:grpSpPr>
          <p:sp>
            <p:nvSpPr>
              <p:cNvPr id="9" name="PA-矩形 5"/>
              <p:cNvSpPr>
                <a:spLocks noChangeArrowheads="1"/>
              </p:cNvSpPr>
              <p:nvPr>
                <p:custDataLst>
                  <p:tags r:id="rId1"/>
                </p:custDataLst>
              </p:nvPr>
            </p:nvSpPr>
            <p:spPr bwMode="auto">
              <a:xfrm>
                <a:off x="1767485" y="1935314"/>
                <a:ext cx="2752518" cy="3619870"/>
              </a:xfrm>
              <a:prstGeom prst="rect">
                <a:avLst/>
              </a:prstGeom>
              <a:solidFill>
                <a:schemeClr val="accent5"/>
              </a:solidFill>
              <a:ln>
                <a:solidFill>
                  <a:schemeClr val="accent4"/>
                </a:solid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60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Arial" panose="020B0604020202020204" pitchFamily="34" charset="0"/>
                  <a:sym typeface="思源黑体 Heavy" panose="020B0A00000000000000" pitchFamily="34" charset="-122"/>
                </a:endParaRPr>
              </a:p>
            </p:txBody>
          </p:sp>
          <p:sp>
            <p:nvSpPr>
              <p:cNvPr id="11" name="PA-矩形 6"/>
              <p:cNvSpPr>
                <a:spLocks noChangeArrowheads="1"/>
              </p:cNvSpPr>
              <p:nvPr>
                <p:custDataLst>
                  <p:tags r:id="rId2"/>
                </p:custDataLst>
              </p:nvPr>
            </p:nvSpPr>
            <p:spPr bwMode="auto">
              <a:xfrm>
                <a:off x="1665704" y="1835746"/>
                <a:ext cx="2745880" cy="3619870"/>
              </a:xfrm>
              <a:prstGeom prst="rect">
                <a:avLst/>
              </a:prstGeom>
              <a:solidFill>
                <a:srgbClr val="FFFFFF"/>
              </a:solidFill>
              <a:ln w="6350" cap="flat">
                <a:solidFill>
                  <a:schemeClr val="bg1">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grpSp>
        <p:sp>
          <p:nvSpPr>
            <p:cNvPr id="7" name="PA-10228"/>
            <p:cNvSpPr txBox="1"/>
            <p:nvPr>
              <p:custDataLst>
                <p:tags r:id="rId3"/>
              </p:custDataLst>
            </p:nvPr>
          </p:nvSpPr>
          <p:spPr>
            <a:xfrm>
              <a:off x="1865094" y="2585046"/>
              <a:ext cx="2346325" cy="2799715"/>
            </a:xfrm>
            <a:prstGeom prst="rect">
              <a:avLst/>
            </a:prstGeom>
            <a:noFill/>
          </p:spPr>
          <p:txBody>
            <a:bodyPr wrap="square" rtlCol="0">
              <a:spAutoFit/>
            </a:bodyPr>
            <a:lstStyle>
              <a:defPPr>
                <a:defRPr lang="zh-CN"/>
              </a:defPPr>
              <a:lvl1pPr>
                <a:lnSpc>
                  <a:spcPct val="150000"/>
                </a:lnSpc>
                <a:defRPr sz="1400">
                  <a:solidFill>
                    <a:schemeClr val="tx1">
                      <a:lumMod val="65000"/>
                      <a:lumOff val="35000"/>
                    </a:schemeClr>
                  </a:solidFill>
                  <a:latin typeface="思源黑体 CN Regular" panose="020B0500000000000000" charset="-122"/>
                  <a:ea typeface="思源黑体 CN Regular" panose="020B0500000000000000" charset="-122"/>
                </a:defRPr>
              </a:lvl1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探索建立全市统一的处方流转系统，支持外配处方在定点零售药店结算和配药,将符合条件的定点零售药店提供的用药保障服务纳入门诊保障范围,充分发挥定点零售药店便民、可及作用。逐步探索将符合条件的“互联网+”医疗服务纳入保障范围。</a:t>
              </a:r>
              <a:endParaRPr kumimoji="0" lang="zh-CN" altLang="en-US" sz="1600" b="0" i="0" u="none" strike="noStrike" kern="1200" cap="none" spc="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8" name="PA-102226"/>
            <p:cNvSpPr/>
            <p:nvPr>
              <p:custDataLst>
                <p:tags r:id="rId4"/>
              </p:custDataLst>
            </p:nvPr>
          </p:nvSpPr>
          <p:spPr>
            <a:xfrm>
              <a:off x="1865094" y="1935441"/>
              <a:ext cx="2410460" cy="649605"/>
            </a:xfrm>
            <a:prstGeom prst="roundRect">
              <a:avLst/>
            </a:prstGeom>
            <a:solidFill>
              <a:schemeClr val="bg1"/>
            </a:solidFill>
            <a:ln>
              <a:solidFill>
                <a:schemeClr val="accent4"/>
              </a:solidFill>
            </a:ln>
            <a:effectLst/>
          </p:spPr>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59AA5D"/>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    </a:t>
              </a:r>
              <a:r>
                <a:rPr kumimoji="0" lang="zh-CN" altLang="en-US" sz="2400" b="1" i="0" u="none" strike="noStrike" kern="1200" cap="none" spc="0" normalizeH="0" baseline="0" noProof="0" dirty="0">
                  <a:ln>
                    <a:noFill/>
                  </a:ln>
                  <a:solidFill>
                    <a:srgbClr val="59AA5D"/>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逐步拓展门诊保障服务范围</a:t>
              </a:r>
              <a:endParaRPr kumimoji="0" lang="zh-CN" altLang="en-US" sz="2400" b="1" i="0" u="none" strike="noStrike" kern="1200" cap="none" spc="0" normalizeH="0" baseline="0" noProof="0" dirty="0">
                <a:ln>
                  <a:noFill/>
                </a:ln>
                <a:solidFill>
                  <a:srgbClr val="59AA5D"/>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grpSp>
      <p:sp>
        <p:nvSpPr>
          <p:cNvPr id="28" name="箭头: 右 27"/>
          <p:cNvSpPr/>
          <p:nvPr>
            <p:custDataLst>
              <p:tags r:id="rId5"/>
            </p:custDataLst>
          </p:nvPr>
        </p:nvSpPr>
        <p:spPr>
          <a:xfrm>
            <a:off x="7612611" y="3395795"/>
            <a:ext cx="486511" cy="240982"/>
          </a:xfrm>
          <a:prstGeom prst="rightArrow">
            <a:avLst/>
          </a:prstGeom>
          <a:solidFill>
            <a:schemeClr val="accent5"/>
          </a:solidFill>
          <a:ln>
            <a:solidFill>
              <a:schemeClr val="accent4"/>
            </a:solid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60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Arial" panose="020B0604020202020204" pitchFamily="34" charset="0"/>
              <a:sym typeface="思源黑体 Heavy" panose="020B0A00000000000000" pitchFamily="34" charset="-122"/>
            </a:endParaRPr>
          </a:p>
        </p:txBody>
      </p:sp>
      <p:grpSp>
        <p:nvGrpSpPr>
          <p:cNvPr id="2" name="组合 1"/>
          <p:cNvGrpSpPr/>
          <p:nvPr/>
        </p:nvGrpSpPr>
        <p:grpSpPr>
          <a:xfrm>
            <a:off x="4624096" y="1634977"/>
            <a:ext cx="2854299" cy="3719438"/>
            <a:chOff x="1665704" y="1835746"/>
            <a:chExt cx="2854299" cy="3719438"/>
          </a:xfrm>
        </p:grpSpPr>
        <p:grpSp>
          <p:nvGrpSpPr>
            <p:cNvPr id="3" name="组合 2"/>
            <p:cNvGrpSpPr/>
            <p:nvPr/>
          </p:nvGrpSpPr>
          <p:grpSpPr>
            <a:xfrm>
              <a:off x="1665704" y="1835746"/>
              <a:ext cx="2854299" cy="3719438"/>
              <a:chOff x="1665704" y="1835746"/>
              <a:chExt cx="2854299" cy="3719438"/>
            </a:xfrm>
          </p:grpSpPr>
          <p:sp>
            <p:nvSpPr>
              <p:cNvPr id="4" name="PA-矩形 5"/>
              <p:cNvSpPr>
                <a:spLocks noChangeArrowheads="1"/>
              </p:cNvSpPr>
              <p:nvPr>
                <p:custDataLst>
                  <p:tags r:id="rId6"/>
                </p:custDataLst>
              </p:nvPr>
            </p:nvSpPr>
            <p:spPr bwMode="auto">
              <a:xfrm>
                <a:off x="1767485" y="1935314"/>
                <a:ext cx="2752518" cy="3619870"/>
              </a:xfrm>
              <a:prstGeom prst="rect">
                <a:avLst/>
              </a:prstGeom>
              <a:solidFill>
                <a:schemeClr val="accent5"/>
              </a:solidFill>
              <a:ln>
                <a:solidFill>
                  <a:schemeClr val="accent5"/>
                </a:solid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60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Arial" panose="020B0604020202020204" pitchFamily="34" charset="0"/>
                  <a:sym typeface="思源黑体 Heavy" panose="020B0A00000000000000" pitchFamily="34" charset="-122"/>
                </a:endParaRPr>
              </a:p>
            </p:txBody>
          </p:sp>
          <p:sp>
            <p:nvSpPr>
              <p:cNvPr id="10" name="PA-矩形 6"/>
              <p:cNvSpPr>
                <a:spLocks noChangeArrowheads="1"/>
              </p:cNvSpPr>
              <p:nvPr>
                <p:custDataLst>
                  <p:tags r:id="rId7"/>
                </p:custDataLst>
              </p:nvPr>
            </p:nvSpPr>
            <p:spPr bwMode="auto">
              <a:xfrm>
                <a:off x="1665704" y="1835746"/>
                <a:ext cx="2745880" cy="3619870"/>
              </a:xfrm>
              <a:prstGeom prst="rect">
                <a:avLst/>
              </a:prstGeom>
              <a:solidFill>
                <a:srgbClr val="FFFFFF"/>
              </a:solidFill>
              <a:ln w="6350" cap="flat">
                <a:solidFill>
                  <a:schemeClr val="bg1">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grpSp>
        <p:sp>
          <p:nvSpPr>
            <p:cNvPr id="12" name="PA-10228"/>
            <p:cNvSpPr txBox="1"/>
            <p:nvPr>
              <p:custDataLst>
                <p:tags r:id="rId8"/>
              </p:custDataLst>
            </p:nvPr>
          </p:nvSpPr>
          <p:spPr>
            <a:xfrm>
              <a:off x="1865729" y="2585046"/>
              <a:ext cx="2346325" cy="2799715"/>
            </a:xfrm>
            <a:prstGeom prst="rect">
              <a:avLst/>
            </a:prstGeom>
            <a:noFill/>
          </p:spPr>
          <p:txBody>
            <a:bodyPr wrap="square" rtlCol="0">
              <a:spAutoFit/>
            </a:bodyPr>
            <a:lstStyle>
              <a:defPPr>
                <a:defRPr lang="zh-CN"/>
              </a:defPPr>
              <a:lvl1pPr>
                <a:lnSpc>
                  <a:spcPct val="150000"/>
                </a:lnSpc>
                <a:defRPr sz="1400">
                  <a:solidFill>
                    <a:schemeClr val="tx1">
                      <a:lumMod val="65000"/>
                      <a:lumOff val="35000"/>
                    </a:schemeClr>
                  </a:solidFill>
                  <a:latin typeface="思源黑体 CN Regular" panose="020B0500000000000000" charset="-122"/>
                  <a:ea typeface="思源黑体 CN Regular" panose="020B0500000000000000" charset="-122"/>
                </a:defRPr>
              </a:lvl1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sz="16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享受统账结合待遇的在职人员个人账户</a:t>
              </a:r>
              <a:r>
                <a:rPr kumimoji="0" sz="1600" b="0" i="0" u="none" strike="noStrike" kern="1200" cap="none" spc="0" normalizeH="0" baseline="0" noProof="0">
                  <a:ln>
                    <a:noFill/>
                  </a:ln>
                  <a:solidFill>
                    <a:srgbClr val="FF000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按照本人参保缴费基数2%计入</a:t>
              </a:r>
              <a:r>
                <a:rPr kumimoji="0" sz="16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，用人单位缴纳的基本医疗保险费全部计入统筹基金;享受统账结合待遇的</a:t>
              </a:r>
              <a:r>
                <a:rPr kumimoji="0" sz="1600" b="0" i="0" u="none" strike="noStrike" kern="1200" cap="none" spc="0" normalizeH="0" baseline="0" noProof="0">
                  <a:ln>
                    <a:noFill/>
                  </a:ln>
                  <a:solidFill>
                    <a:srgbClr val="FF0000"/>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退休人员个人账户由统筹基金按定额计入, 计入额度以2022年（我市改革时点）退休人员平均基本养老金的2%计入</a:t>
              </a:r>
              <a:r>
                <a:rPr kumimoji="0" lang="zh-CN" sz="16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a:t>
              </a:r>
              <a:endParaRPr kumimoji="0" lang="zh-CN" sz="16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21" name="PA-102226"/>
            <p:cNvSpPr/>
            <p:nvPr>
              <p:custDataLst>
                <p:tags r:id="rId9"/>
              </p:custDataLst>
            </p:nvPr>
          </p:nvSpPr>
          <p:spPr>
            <a:xfrm>
              <a:off x="2001619" y="1936076"/>
              <a:ext cx="2210435" cy="648335"/>
            </a:xfrm>
            <a:prstGeom prst="roundRect">
              <a:avLst/>
            </a:prstGeom>
            <a:solidFill>
              <a:schemeClr val="bg1"/>
            </a:solidFill>
            <a:ln>
              <a:solidFill>
                <a:schemeClr val="accent4"/>
              </a:solidFill>
            </a:ln>
            <a:effectLst/>
          </p:spPr>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59AA5D"/>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    </a:t>
              </a:r>
              <a:r>
                <a:rPr kumimoji="0" lang="zh-CN" altLang="en-US" sz="2400" b="1" i="0" u="none" strike="noStrike" kern="1200" cap="none" spc="0" normalizeH="0" baseline="0" noProof="0" dirty="0">
                  <a:ln>
                    <a:noFill/>
                  </a:ln>
                  <a:solidFill>
                    <a:srgbClr val="59AA5D"/>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改进个人账户计入办法</a:t>
              </a:r>
              <a:endParaRPr kumimoji="0" lang="zh-CN" altLang="en-US" sz="2400" b="1" i="0" u="none" strike="noStrike" kern="1200" cap="none" spc="0" normalizeH="0" baseline="0" noProof="0" dirty="0">
                <a:ln>
                  <a:noFill/>
                </a:ln>
                <a:solidFill>
                  <a:srgbClr val="59AA5D"/>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grpSp>
      <p:sp>
        <p:nvSpPr>
          <p:cNvPr id="22" name="文本框 21"/>
          <p:cNvSpPr txBox="1"/>
          <p:nvPr>
            <p:custDataLst>
              <p:tags r:id="rId10"/>
            </p:custDataLst>
          </p:nvPr>
        </p:nvSpPr>
        <p:spPr>
          <a:xfrm>
            <a:off x="1022985" y="5483225"/>
            <a:ext cx="9872980" cy="105029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sz="2400" b="0" i="0" u="none" strike="noStrike" kern="1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rPr>
              <a:t>调整统筹基金和个人账户结构后,增加的统筹基金主要用于门诊共济保障,提高参保人员门诊待遇。</a:t>
            </a:r>
            <a:endParaRPr kumimoji="0" sz="2400" b="0" i="0" u="none" strike="noStrike" kern="100" cap="none" spc="0" normalizeH="0" baseline="0" noProof="0">
              <a:ln>
                <a:noFill/>
              </a:ln>
              <a:solidFill>
                <a:srgbClr val="019579"/>
              </a:solidFill>
              <a:effectLst/>
              <a:uLnTx/>
              <a:uFillTx/>
              <a:latin typeface="汉仪中黑 简" panose="00020600040101010101" pitchFamily="18" charset="-122"/>
              <a:ea typeface="汉仪中黑 简" panose="00020600040101010101" pitchFamily="18" charset="-122"/>
              <a:cs typeface="+mn-cs"/>
              <a:sym typeface="思源黑体 Heavy" panose="020B0A00000000000000" pitchFamily="34" charset="-122"/>
            </a:endParaRPr>
          </a:p>
        </p:txBody>
      </p:sp>
      <p:pic>
        <p:nvPicPr>
          <p:cNvPr id="15" name="图片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2795" y="2405867"/>
            <a:ext cx="2641094" cy="2408998"/>
          </a:xfrm>
          <a:prstGeom prst="rect">
            <a:avLst/>
          </a:prstGeom>
        </p:spPr>
      </p:pic>
      <p:sp>
        <p:nvSpPr>
          <p:cNvPr id="20" name="矩形 19"/>
          <p:cNvSpPr/>
          <p:nvPr/>
        </p:nvSpPr>
        <p:spPr>
          <a:xfrm>
            <a:off x="3260090" y="307340"/>
            <a:ext cx="5671820" cy="460375"/>
          </a:xfrm>
          <a:prstGeom prst="rect">
            <a:avLst/>
          </a:prstGeom>
        </p:spPr>
        <p:txBody>
          <a:bodyPr wrap="square">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30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思源黑体 CN Normal" panose="020B0400000000000000" charset="-122"/>
                <a:sym typeface="思源黑体 Heavy" panose="020B0A00000000000000" pitchFamily="34" charset="-122"/>
              </a:rPr>
              <a:t>建立门诊共济保障机制有哪些措施？</a:t>
            </a:r>
            <a:endParaRPr kumimoji="0" lang="zh-CN" altLang="en-US" sz="2400" b="1" i="0" u="none" strike="noStrike" kern="1200" cap="none" spc="30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思源黑体 CN Normal" panose="020B0400000000000000" charset="-122"/>
              <a:sym typeface="思源黑体 Heavy" panose="020B0A00000000000000" pitchFamily="34" charset="-122"/>
            </a:endParaRPr>
          </a:p>
        </p:txBody>
      </p:sp>
      <p:sp>
        <p:nvSpPr>
          <p:cNvPr id="13" name="矩形: 圆角 10"/>
          <p:cNvSpPr>
            <a:spLocks noChangeAspect="1"/>
          </p:cNvSpPr>
          <p:nvPr>
            <p:custDataLst>
              <p:tags r:id="rId12"/>
            </p:custDataLst>
          </p:nvPr>
        </p:nvSpPr>
        <p:spPr>
          <a:xfrm>
            <a:off x="5092065" y="1733550"/>
            <a:ext cx="351790" cy="351790"/>
          </a:xfrm>
          <a:prstGeom prst="roundRect">
            <a:avLst>
              <a:gd name="adj" fmla="val 50000"/>
            </a:avLst>
          </a:prstGeom>
          <a:solidFill>
            <a:schemeClr val="accent4"/>
          </a:solidFill>
          <a:ln w="12700" cap="flat" cmpd="sng" algn="ctr">
            <a:solidFill>
              <a:schemeClr val="bg1"/>
            </a:solidFill>
            <a:prstDash val="solid"/>
            <a:miter lim="800000"/>
          </a:ln>
          <a:effectLst>
            <a:outerShdw blurRad="63500" algn="ctr" rotWithShape="0">
              <a:prstClr val="black">
                <a:alpha val="40000"/>
              </a:prstClr>
            </a:outerShdw>
          </a:effectLst>
        </p:spPr>
        <p:txBody>
          <a:bodyPr rtlCol="0" anchor="ctr">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3</a:t>
            </a:r>
            <a:endParaRPr kumimoji="0" lang="en-US" altLang="zh-CN" sz="2400" b="1" i="0" u="none" strike="noStrike" kern="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
        <p:nvSpPr>
          <p:cNvPr id="14" name="矩形: 圆角 10"/>
          <p:cNvSpPr>
            <a:spLocks noChangeAspect="1"/>
          </p:cNvSpPr>
          <p:nvPr>
            <p:custDataLst>
              <p:tags r:id="rId13"/>
            </p:custDataLst>
          </p:nvPr>
        </p:nvSpPr>
        <p:spPr>
          <a:xfrm>
            <a:off x="8475980" y="1700530"/>
            <a:ext cx="351790" cy="351790"/>
          </a:xfrm>
          <a:prstGeom prst="roundRect">
            <a:avLst>
              <a:gd name="adj" fmla="val 50000"/>
            </a:avLst>
          </a:prstGeom>
          <a:solidFill>
            <a:schemeClr val="accent4"/>
          </a:solidFill>
          <a:ln w="12700" cap="flat" cmpd="sng" algn="ctr">
            <a:solidFill>
              <a:schemeClr val="bg1"/>
            </a:solidFill>
            <a:prstDash val="solid"/>
            <a:miter lim="800000"/>
          </a:ln>
          <a:effectLst>
            <a:outerShdw blurRad="63500" algn="ctr" rotWithShape="0">
              <a:prstClr val="black">
                <a:alpha val="40000"/>
              </a:prstClr>
            </a:outerShdw>
          </a:effectLst>
        </p:spPr>
        <p:txBody>
          <a:bodyPr rtlCol="0" anchor="ctr">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rPr>
              <a:t>4</a:t>
            </a:r>
            <a:endParaRPr kumimoji="0" lang="en-US" altLang="zh-CN" sz="2400" b="1" i="0" u="none" strike="noStrike" kern="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ea"/>
              <a:sym typeface="思源黑体 Heavy" panose="020B0A00000000000000" pitchFamily="34" charset="-122"/>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1000" fill="hold"/>
                                        <p:tgtEl>
                                          <p:spTgt spid="22"/>
                                        </p:tgtEl>
                                        <p:attrNameLst>
                                          <p:attrName>ppt_x</p:attrName>
                                        </p:attrNameLst>
                                      </p:cBhvr>
                                      <p:tavLst>
                                        <p:tav tm="0">
                                          <p:val>
                                            <p:strVal val="#ppt_x-.2"/>
                                          </p:val>
                                        </p:tav>
                                        <p:tav tm="100000">
                                          <p:val>
                                            <p:strVal val="#ppt_x"/>
                                          </p:val>
                                        </p:tav>
                                      </p:tavLst>
                                    </p:anim>
                                    <p:anim calcmode="lin" valueType="num">
                                      <p:cBhvr>
                                        <p:cTn id="27"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2"/>
                                        </p:tgtEl>
                                      </p:cBhvr>
                                    </p:animEffect>
                                  </p:childTnLst>
                                </p:cTn>
                              </p:par>
                            </p:childTnLst>
                          </p:cTn>
                        </p:par>
                        <p:par>
                          <p:cTn id="29" fill="hold">
                            <p:stCondLst>
                              <p:cond delay="1000"/>
                            </p:stCondLst>
                            <p:childTnLst>
                              <p:par>
                                <p:cTn id="30" presetID="2" presetClass="entr" presetSubtype="8" decel="4500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000" fill="hold"/>
                                        <p:tgtEl>
                                          <p:spTgt spid="13"/>
                                        </p:tgtEl>
                                        <p:attrNameLst>
                                          <p:attrName>ppt_x</p:attrName>
                                        </p:attrNameLst>
                                      </p:cBhvr>
                                      <p:tavLst>
                                        <p:tav tm="0">
                                          <p:val>
                                            <p:strVal val="0-#ppt_w/2"/>
                                          </p:val>
                                        </p:tav>
                                        <p:tav tm="100000">
                                          <p:val>
                                            <p:strVal val="#ppt_x"/>
                                          </p:val>
                                        </p:tav>
                                      </p:tavLst>
                                    </p:anim>
                                    <p:anim calcmode="lin" valueType="num">
                                      <p:cBhvr additive="base">
                                        <p:cTn id="33" dur="1000" fill="hold"/>
                                        <p:tgtEl>
                                          <p:spTgt spid="13"/>
                                        </p:tgtEl>
                                        <p:attrNameLst>
                                          <p:attrName>ppt_y</p:attrName>
                                        </p:attrNameLst>
                                      </p:cBhvr>
                                      <p:tavLst>
                                        <p:tav tm="0">
                                          <p:val>
                                            <p:strVal val="#ppt_y"/>
                                          </p:val>
                                        </p:tav>
                                        <p:tav tm="100000">
                                          <p:val>
                                            <p:strVal val="#ppt_y"/>
                                          </p:val>
                                        </p:tav>
                                      </p:tavLst>
                                    </p:anim>
                                  </p:childTnLst>
                                </p:cTn>
                              </p:par>
                              <p:par>
                                <p:cTn id="34" presetID="8" presetClass="emph" presetSubtype="0" fill="hold" grpId="1" nodeType="withEffect">
                                  <p:stCondLst>
                                    <p:cond delay="0"/>
                                  </p:stCondLst>
                                  <p:childTnLst>
                                    <p:animRot by="21600000">
                                      <p:cBhvr>
                                        <p:cTn id="35" dur="1000" fill="hold"/>
                                        <p:tgtEl>
                                          <p:spTgt spid="13"/>
                                        </p:tgtEl>
                                        <p:attrNameLst>
                                          <p:attrName>r</p:attrName>
                                        </p:attrNameLst>
                                      </p:cBhvr>
                                    </p:animRot>
                                  </p:childTnLst>
                                </p:cTn>
                              </p:par>
                            </p:childTnLst>
                          </p:cTn>
                        </p:par>
                        <p:par>
                          <p:cTn id="36" fill="hold">
                            <p:stCondLst>
                              <p:cond delay="2000"/>
                            </p:stCondLst>
                            <p:childTnLst>
                              <p:par>
                                <p:cTn id="37" presetID="2" presetClass="entr" presetSubtype="8" decel="4500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0-#ppt_w/2"/>
                                          </p:val>
                                        </p:tav>
                                        <p:tav tm="100000">
                                          <p:val>
                                            <p:strVal val="#ppt_x"/>
                                          </p:val>
                                        </p:tav>
                                      </p:tavLst>
                                    </p:anim>
                                    <p:anim calcmode="lin" valueType="num">
                                      <p:cBhvr additive="base">
                                        <p:cTn id="40" dur="1000" fill="hold"/>
                                        <p:tgtEl>
                                          <p:spTgt spid="14"/>
                                        </p:tgtEl>
                                        <p:attrNameLst>
                                          <p:attrName>ppt_y</p:attrName>
                                        </p:attrNameLst>
                                      </p:cBhvr>
                                      <p:tavLst>
                                        <p:tav tm="0">
                                          <p:val>
                                            <p:strVal val="#ppt_y"/>
                                          </p:val>
                                        </p:tav>
                                        <p:tav tm="100000">
                                          <p:val>
                                            <p:strVal val="#ppt_y"/>
                                          </p:val>
                                        </p:tav>
                                      </p:tavLst>
                                    </p:anim>
                                  </p:childTnLst>
                                </p:cTn>
                              </p:par>
                              <p:par>
                                <p:cTn id="41" presetID="8" presetClass="emph" presetSubtype="0" fill="hold" grpId="1" nodeType="withEffect">
                                  <p:stCondLst>
                                    <p:cond delay="0"/>
                                  </p:stCondLst>
                                  <p:childTnLst>
                                    <p:animRot by="21600000">
                                      <p:cBhvr>
                                        <p:cTn id="42" dur="1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2" grpId="0"/>
      <p:bldP spid="22" grpId="1"/>
      <p:bldP spid="13" grpId="0" bldLvl="0" animBg="1"/>
      <p:bldP spid="13" grpId="1" bldLvl="0" animBg="1"/>
      <p:bldP spid="14" grpId="0" bldLvl="0" animBg="1"/>
      <p:bldP spid="14" grpId="1" bldLvl="0" animBg="1"/>
    </p:bldLst>
  </p:timing>
</p:sld>
</file>

<file path=ppt/tags/tag1.xml><?xml version="1.0" encoding="utf-8"?>
<p:tagLst xmlns:p="http://schemas.openxmlformats.org/presentationml/2006/main">
  <p:tag name="KSO_WM_FULL_TEXT_BEAUTIFY_COPY_ID" val="15"/>
</p:tagLst>
</file>

<file path=ppt/tags/tag10.xml><?xml version="1.0" encoding="utf-8"?>
<p:tagLst xmlns:p="http://schemas.openxmlformats.org/presentationml/2006/main">
  <p:tag name="KSO_WM_FULL_TEXT_BEAUTIFY_COPY_ID" val="15"/>
</p:tagLst>
</file>

<file path=ppt/tags/tag100.xml><?xml version="1.0" encoding="utf-8"?>
<p:tagLst xmlns:p="http://schemas.openxmlformats.org/presentationml/2006/main">
  <p:tag name="KSO_WM_UNIT_ISCONTENTSTITLE" val="0"/>
  <p:tag name="KSO_WM_UNIT_ISNUMDGMTITLE" val="0"/>
  <p:tag name="KSO_WM_UNIT_PRESET_TEXT" val="点击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06368_1*l_h_a*1_2_1"/>
  <p:tag name="KSO_WM_TEMPLATE_CATEGORY" val="diagram"/>
  <p:tag name="KSO_WM_TEMPLATE_INDEX" val="20206368"/>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FULL_TEXT_BEAUTIFY_COPY_ID" val="179"/>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6368_1*l_h_i*1_2_1"/>
  <p:tag name="KSO_WM_TEMPLATE_CATEGORY" val="diagram"/>
  <p:tag name="KSO_WM_TEMPLATE_INDEX" val="20206368"/>
  <p:tag name="KSO_WM_UNIT_LAYERLEVEL" val="1_1_1"/>
  <p:tag name="KSO_WM_TAG_VERSION" val="1.0"/>
  <p:tag name="KSO_WM_BEAUTIFY_FLAG" val="#wm#"/>
  <p:tag name="KSO_WM_UNIT_USESOURCEFORMAT_APPLY"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06368_1*l_h_i*1_2_5"/>
  <p:tag name="KSO_WM_TEMPLATE_CATEGORY" val="diagram"/>
  <p:tag name="KSO_WM_TEMPLATE_INDEX" val="20206368"/>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 name="KSO_WM_FULL_TEXT_BEAUTIFY_COPY_ID" val="183"/>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6"/>
  <p:tag name="KSO_WM_UNIT_ID" val="diagram20206368_1*l_h_i*1_2_6"/>
  <p:tag name="KSO_WM_TEMPLATE_CATEGORY" val="diagram"/>
  <p:tag name="KSO_WM_TEMPLATE_INDEX" val="2020636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 name="KSO_WM_FULL_TEXT_BEAUTIFY_COPY_ID" val="185"/>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7"/>
  <p:tag name="KSO_WM_UNIT_ID" val="diagram20206368_1*l_h_i*1_2_7"/>
  <p:tag name="KSO_WM_TEMPLATE_CATEGORY" val="diagram"/>
  <p:tag name="KSO_WM_TEMPLATE_INDEX" val="2020636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 name="KSO_WM_FULL_TEXT_BEAUTIFY_COPY_ID" val="186"/>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8"/>
  <p:tag name="KSO_WM_UNIT_ID" val="diagram20206368_1*l_h_i*1_2_8"/>
  <p:tag name="KSO_WM_TEMPLATE_CATEGORY" val="diagram"/>
  <p:tag name="KSO_WM_TEMPLATE_INDEX" val="2020636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 name="KSO_WM_FULL_TEXT_BEAUTIFY_COPY_ID" val="187"/>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06368_1*l_h_i*1_2_2"/>
  <p:tag name="KSO_WM_TEMPLATE_CATEGORY" val="diagram"/>
  <p:tag name="KSO_WM_TEMPLATE_INDEX" val="2020636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FULL_TEXT_BEAUTIFY_COPY_ID" val="188"/>
</p:tagLst>
</file>

<file path=ppt/tags/tag107.xml><?xml version="1.0" encoding="utf-8"?>
<p:tagLst xmlns:p="http://schemas.openxmlformats.org/presentationml/2006/main">
  <p:tag name="KSO_WM_FULL_TEXT_BEAUTIFY_COPY_ID" val="4"/>
</p:tagLst>
</file>

<file path=ppt/tags/tag108.xml><?xml version="1.0" encoding="utf-8"?>
<p:tagLst xmlns:p="http://schemas.openxmlformats.org/presentationml/2006/main">
  <p:tag name="KSO_WM_SLIDE_ANIMATION_ID" val="3110599"/>
</p:tagLst>
</file>

<file path=ppt/tags/tag109.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6368_1*l_h_f*1_1_1"/>
  <p:tag name="KSO_WM_TEMPLATE_CATEGORY" val="diagram"/>
  <p:tag name="KSO_WM_TEMPLATE_INDEX" val="20206368"/>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FULL_TEXT_BEAUTIFY_COPY_ID" val="76"/>
</p:tagLst>
</file>

<file path=ppt/tags/tag11.xml><?xml version="1.0" encoding="utf-8"?>
<p:tagLst xmlns:p="http://schemas.openxmlformats.org/presentationml/2006/main">
  <p:tag name="KSO_WM_FULL_TEXT_BEAUTIFY_COPY_ID" val="16"/>
</p:tagLst>
</file>

<file path=ppt/tags/tag110.xml><?xml version="1.0" encoding="utf-8"?>
<p:tagLst xmlns:p="http://schemas.openxmlformats.org/presentationml/2006/main">
  <p:tag name="KSO_WM_UNIT_ISCONTENTSTITLE" val="0"/>
  <p:tag name="KSO_WM_UNIT_ISNUMDGMTITLE" val="0"/>
  <p:tag name="KSO_WM_UNIT_PRESET_TEXT" val="点击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06368_1*l_h_a*1_1_1"/>
  <p:tag name="KSO_WM_TEMPLATE_CATEGORY" val="diagram"/>
  <p:tag name="KSO_WM_TEMPLATE_INDEX" val="20206368"/>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FULL_TEXT_BEAUTIFY_COPY_ID" val="9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6368_1*l_h_i*1_1_1"/>
  <p:tag name="KSO_WM_TEMPLATE_CATEGORY" val="diagram"/>
  <p:tag name="KSO_WM_TEMPLATE_INDEX" val="20206368"/>
  <p:tag name="KSO_WM_UNIT_LAYERLEVEL" val="1_1_1"/>
  <p:tag name="KSO_WM_TAG_VERSION" val="1.0"/>
  <p:tag name="KSO_WM_BEAUTIFY_FLAG" val="#wm#"/>
  <p:tag name="KSO_WM_UNIT_USESOURCEFORMAT_APPLY"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06368_1*l_h_i*1_1_5"/>
  <p:tag name="KSO_WM_TEMPLATE_CATEGORY" val="diagram"/>
  <p:tag name="KSO_WM_TEMPLATE_INDEX" val="20206368"/>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 name="KSO_WM_FULL_TEXT_BEAUTIFY_COPY_ID" val="13"/>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6"/>
  <p:tag name="KSO_WM_UNIT_ID" val="diagram20206368_1*l_h_i*1_1_6"/>
  <p:tag name="KSO_WM_TEMPLATE_CATEGORY" val="diagram"/>
  <p:tag name="KSO_WM_TEMPLATE_INDEX" val="2020636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 name="KSO_WM_FULL_TEXT_BEAUTIFY_COPY_ID" val="14"/>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7"/>
  <p:tag name="KSO_WM_UNIT_ID" val="diagram20206368_1*l_h_i*1_1_7"/>
  <p:tag name="KSO_WM_TEMPLATE_CATEGORY" val="diagram"/>
  <p:tag name="KSO_WM_TEMPLATE_INDEX" val="2020636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 name="KSO_WM_FULL_TEXT_BEAUTIFY_COPY_ID" val="15"/>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8"/>
  <p:tag name="KSO_WM_UNIT_ID" val="diagram20206368_1*l_h_i*1_1_8"/>
  <p:tag name="KSO_WM_TEMPLATE_CATEGORY" val="diagram"/>
  <p:tag name="KSO_WM_TEMPLATE_INDEX" val="2020636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 name="KSO_WM_FULL_TEXT_BEAUTIFY_COPY_ID" val="16"/>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06368_1*l_h_i*1_1_2"/>
  <p:tag name="KSO_WM_TEMPLATE_CATEGORY" val="diagram"/>
  <p:tag name="KSO_WM_TEMPLATE_INDEX" val="2020636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FULL_TEXT_BEAUTIFY_COPY_ID" val="9"/>
</p:tagLst>
</file>

<file path=ppt/tags/tag117.xml><?xml version="1.0" encoding="utf-8"?>
<p:tagLst xmlns:p="http://schemas.openxmlformats.org/presentationml/2006/main">
  <p:tag name="KSO_WM_SLIDE_ANIMATION_ID" val="3110599"/>
</p:tagLst>
</file>

<file path=ppt/tags/tag118.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6368_1*l_h_f*1_2_1"/>
  <p:tag name="KSO_WM_TEMPLATE_CATEGORY" val="diagram"/>
  <p:tag name="KSO_WM_TEMPLATE_INDEX" val="20206368"/>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FULL_TEXT_BEAUTIFY_COPY_ID" val="178"/>
</p:tagLst>
</file>

<file path=ppt/tags/tag119.xml><?xml version="1.0" encoding="utf-8"?>
<p:tagLst xmlns:p="http://schemas.openxmlformats.org/presentationml/2006/main">
  <p:tag name="KSO_WM_UNIT_ISCONTENTSTITLE" val="0"/>
  <p:tag name="KSO_WM_UNIT_ISNUMDGMTITLE" val="0"/>
  <p:tag name="KSO_WM_UNIT_PRESET_TEXT" val="点击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06368_1*l_h_a*1_2_1"/>
  <p:tag name="KSO_WM_TEMPLATE_CATEGORY" val="diagram"/>
  <p:tag name="KSO_WM_TEMPLATE_INDEX" val="20206368"/>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FULL_TEXT_BEAUTIFY_COPY_ID" val="179"/>
</p:tagLst>
</file>

<file path=ppt/tags/tag12.xml><?xml version="1.0" encoding="utf-8"?>
<p:tagLst xmlns:p="http://schemas.openxmlformats.org/presentationml/2006/main">
  <p:tag name="KSO_WM_SLIDE_ANIMATION_ID" val="3110599"/>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6368_1*l_h_i*1_2_1"/>
  <p:tag name="KSO_WM_TEMPLATE_CATEGORY" val="diagram"/>
  <p:tag name="KSO_WM_TEMPLATE_INDEX" val="20206368"/>
  <p:tag name="KSO_WM_UNIT_LAYERLEVEL" val="1_1_1"/>
  <p:tag name="KSO_WM_TAG_VERSION" val="1.0"/>
  <p:tag name="KSO_WM_BEAUTIFY_FLAG" val="#wm#"/>
  <p:tag name="KSO_WM_UNIT_USESOURCEFORMAT_APPLY"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06368_1*l_h_i*1_2_5"/>
  <p:tag name="KSO_WM_TEMPLATE_CATEGORY" val="diagram"/>
  <p:tag name="KSO_WM_TEMPLATE_INDEX" val="20206368"/>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 name="KSO_WM_FULL_TEXT_BEAUTIFY_COPY_ID" val="183"/>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6"/>
  <p:tag name="KSO_WM_UNIT_ID" val="diagram20206368_1*l_h_i*1_2_6"/>
  <p:tag name="KSO_WM_TEMPLATE_CATEGORY" val="diagram"/>
  <p:tag name="KSO_WM_TEMPLATE_INDEX" val="2020636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 name="KSO_WM_FULL_TEXT_BEAUTIFY_COPY_ID" val="185"/>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7"/>
  <p:tag name="KSO_WM_UNIT_ID" val="diagram20206368_1*l_h_i*1_2_7"/>
  <p:tag name="KSO_WM_TEMPLATE_CATEGORY" val="diagram"/>
  <p:tag name="KSO_WM_TEMPLATE_INDEX" val="2020636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 name="KSO_WM_FULL_TEXT_BEAUTIFY_COPY_ID" val="186"/>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8"/>
  <p:tag name="KSO_WM_UNIT_ID" val="diagram20206368_1*l_h_i*1_2_8"/>
  <p:tag name="KSO_WM_TEMPLATE_CATEGORY" val="diagram"/>
  <p:tag name="KSO_WM_TEMPLATE_INDEX" val="2020636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 name="KSO_WM_FULL_TEXT_BEAUTIFY_COPY_ID" val="187"/>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06368_1*l_h_i*1_2_2"/>
  <p:tag name="KSO_WM_TEMPLATE_CATEGORY" val="diagram"/>
  <p:tag name="KSO_WM_TEMPLATE_INDEX" val="2020636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FULL_TEXT_BEAUTIFY_COPY_ID" val="188"/>
</p:tagLst>
</file>

<file path=ppt/tags/tag126.xml><?xml version="1.0" encoding="utf-8"?>
<p:tagLst xmlns:p="http://schemas.openxmlformats.org/presentationml/2006/main">
  <p:tag name="KSO_WM_SLIDE_ITEM_CNT" val="2"/>
  <p:tag name="KSO_WM_FULL_TEXT_BEAUTIFY_COPY_ID" val="150995243"/>
</p:tagLst>
</file>

<file path=ppt/tags/tag127.xml><?xml version="1.0" encoding="utf-8"?>
<p:tagLst xmlns:p="http://schemas.openxmlformats.org/presentationml/2006/main">
  <p:tag name="KSO_WM_FULL_TEXT_BEAUTIFY_COPY_ID" val="15"/>
</p:tagLst>
</file>

<file path=ppt/tags/tag128.xml><?xml version="1.0" encoding="utf-8"?>
<p:tagLst xmlns:p="http://schemas.openxmlformats.org/presentationml/2006/main">
  <p:tag name="KSO_WM_FULL_TEXT_BEAUTIFY_COPY_ID" val="16"/>
</p:tagLst>
</file>

<file path=ppt/tags/tag12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FULL_TEXT_BEAUTIFY_COPY_ID" val="150995267"/>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69927_4*l_h_i*1_3_1"/>
  <p:tag name="KSO_WM_TEMPLATE_CATEGORY" val="diagram"/>
  <p:tag name="KSO_WM_TEMPLATE_INDEX" val="20169927"/>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USESOURCEFORMAT_APPLY" val="1"/>
  <p:tag name="KSO_WM_FULL_TEXT_BEAUTIFY_COPY_ID" val="5"/>
</p:tagLst>
</file>

<file path=ppt/tags/tag130.xml><?xml version="1.0" encoding="utf-8"?>
<p:tagLst xmlns:p="http://schemas.openxmlformats.org/presentationml/2006/main">
  <p:tag name="KSO_WM_FULL_TEXT_BEAUTIFY_COPY_ID" val="105"/>
</p:tagLst>
</file>

<file path=ppt/tags/tag131.xml><?xml version="1.0" encoding="utf-8"?>
<p:tagLst xmlns:p="http://schemas.openxmlformats.org/presentationml/2006/main">
  <p:tag name="KSO_WM_FULL_TEXT_BEAUTIFY_COPY_ID" val="87"/>
</p:tagLst>
</file>

<file path=ppt/tags/tag132.xml><?xml version="1.0" encoding="utf-8"?>
<p:tagLst xmlns:p="http://schemas.openxmlformats.org/presentationml/2006/main">
  <p:tag name="KSO_WM_FULL_TEXT_BEAUTIFY_COPY_ID" val="91"/>
</p:tagLst>
</file>

<file path=ppt/tags/tag133.xml><?xml version="1.0" encoding="utf-8"?>
<p:tagLst xmlns:p="http://schemas.openxmlformats.org/presentationml/2006/main">
  <p:tag name="KSO_WM_FULL_TEXT_BEAUTIFY_COPY_ID" val="72"/>
</p:tagLst>
</file>

<file path=ppt/tags/tag134.xml><?xml version="1.0" encoding="utf-8"?>
<p:tagLst xmlns:p="http://schemas.openxmlformats.org/presentationml/2006/main">
  <p:tag name="KSO_WM_FULL_TEXT_BEAUTIFY_COPY_ID" val="86"/>
</p:tagLst>
</file>

<file path=ppt/tags/tag135.xml><?xml version="1.0" encoding="utf-8"?>
<p:tagLst xmlns:p="http://schemas.openxmlformats.org/presentationml/2006/main">
  <p:tag name="KSO_WM_FULL_TEXT_BEAUTIFY_COPY_ID" val="88"/>
</p:tagLst>
</file>

<file path=ppt/tags/tag136.xml><?xml version="1.0" encoding="utf-8"?>
<p:tagLst xmlns:p="http://schemas.openxmlformats.org/presentationml/2006/main">
  <p:tag name="KSO_WM_FULL_TEXT_BEAUTIFY_COPY_ID" val="85"/>
</p:tagLst>
</file>

<file path=ppt/tags/tag137.xml><?xml version="1.0" encoding="utf-8"?>
<p:tagLst xmlns:p="http://schemas.openxmlformats.org/presentationml/2006/main">
  <p:tag name="KSO_WM_FULL_TEXT_BEAUTIFY_COPY_ID" val="2"/>
</p:tagLst>
</file>

<file path=ppt/tags/tag138.xml><?xml version="1.0" encoding="utf-8"?>
<p:tagLst xmlns:p="http://schemas.openxmlformats.org/presentationml/2006/main">
  <p:tag name="KSO_WM_FULL_TEXT_BEAUTIFY_COPY_ID" val="3"/>
</p:tagLst>
</file>

<file path=ppt/tags/tag139.xml><?xml version="1.0" encoding="utf-8"?>
<p:tagLst xmlns:p="http://schemas.openxmlformats.org/presentationml/2006/main">
  <p:tag name="KSO_WM_FULL_TEXT_BEAUTIFY_COPY_ID" val="15099524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69927_4*l_h_i*1_3_2"/>
  <p:tag name="KSO_WM_TEMPLATE_CATEGORY" val="diagram"/>
  <p:tag name="KSO_WM_TEMPLATE_INDEX" val="20169927"/>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USESOURCEFORMAT_APPLY" val="1"/>
  <p:tag name="KSO_WM_FULL_TEXT_BEAUTIFY_COPY_ID" val="12"/>
</p:tagLst>
</file>

<file path=ppt/tags/tag140.xml><?xml version="1.0" encoding="utf-8"?>
<p:tagLst xmlns:p="http://schemas.openxmlformats.org/presentationml/2006/main">
  <p:tag name="KSO_WM_FULL_TEXT_BEAUTIFY_COPY_ID" val="15"/>
</p:tagLst>
</file>

<file path=ppt/tags/tag141.xml><?xml version="1.0" encoding="utf-8"?>
<p:tagLst xmlns:p="http://schemas.openxmlformats.org/presentationml/2006/main">
  <p:tag name="KSO_WM_FULL_TEXT_BEAUTIFY_COPY_ID" val="16"/>
</p:tagLst>
</file>

<file path=ppt/tags/tag14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FULL_TEXT_BEAUTIFY_COPY_ID" val="150995267"/>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850_1*i*1"/>
  <p:tag name="KSO_WM_TEMPLATE_CATEGORY" val="diagram"/>
  <p:tag name="KSO_WM_TEMPLATE_INDEX" val="20200850"/>
  <p:tag name="KSO_WM_UNIT_LAYERLEVEL" val="1"/>
  <p:tag name="KSO_WM_TAG_VERSION" val="1.0"/>
  <p:tag name="KSO_WM_BEAUTIFY_FLAG" val="#wm#"/>
  <p:tag name="KSO_WM_UNIT_TYPE" val="i"/>
  <p:tag name="KSO_WM_UNIT_INDEX" val="1"/>
  <p:tag name="KSO_WM_FULL_TEXT_BEAUTIFY_COPY_ID" val="8"/>
</p:tagLst>
</file>

<file path=ppt/tags/tag144.xml><?xml version="1.0" encoding="utf-8"?>
<p:tagLst xmlns:p="http://schemas.openxmlformats.org/presentationml/2006/main">
  <p:tag name="KSO_WM_UNIT_NOCLEAR" val="0"/>
  <p:tag name="KSO_WM_UNIT_VALUE" val="304"/>
  <p:tag name="KSO_WM_UNIT_HIGHLIGHT" val="0"/>
  <p:tag name="KSO_WM_UNIT_COMPATIBLE" val="0"/>
  <p:tag name="KSO_WM_UNIT_DIAGRAM_ISNUMVISUAL" val="0"/>
  <p:tag name="KSO_WM_UNIT_DIAGRAM_ISREFERUNIT" val="0"/>
  <p:tag name="KSO_WM_UNIT_TYPE" val="f"/>
  <p:tag name="KSO_WM_UNIT_INDEX" val="1"/>
  <p:tag name="KSO_WM_UNIT_ID" val="diagram20200850_1*f*1"/>
  <p:tag name="KSO_WM_TEMPLATE_CATEGORY" val="diagram"/>
  <p:tag name="KSO_WM_TEMPLATE_INDEX" val="20200850"/>
  <p:tag name="KSO_WM_UNIT_LAYERLEVEL" val="1"/>
  <p:tag name="KSO_WM_TAG_VERSION" val="1.0"/>
  <p:tag name="KSO_WM_BEAUTIFY_FLAG" val="#wm#"/>
  <p:tag name="KSO_WM_UNIT_PRESET_TEXT" val="点击此处添加正文，文字是您思想的提炼，为了演示发布的良好效果，请言简意赅的阐述您的观点。&#10;点击此处添加正文，文字是您思想的提炼，为了演示发布的良好效果，请言简意赅的阐述您的观点。"/>
  <p:tag name="KSO_WM_FULL_TEXT_BEAUTIFY_COPY_ID" val="19"/>
</p:tagLst>
</file>

<file path=ppt/tags/tag145.xml><?xml version="1.0" encoding="utf-8"?>
<p:tagLst xmlns:p="http://schemas.openxmlformats.org/presentationml/2006/main">
  <p:tag name="KSO_WM_UNIT_PLACING_PICTURE_USER_VIEWPORT" val="{&quot;height&quot;:5130,&quot;width&quot;:5880}"/>
</p:tagLst>
</file>

<file path=ppt/tags/tag146.xml><?xml version="1.0" encoding="utf-8"?>
<p:tagLst xmlns:p="http://schemas.openxmlformats.org/presentationml/2006/main">
  <p:tag name="KSO_WM_FULL_TEXT_BEAUTIFY_COPY_ID" val="150995228"/>
</p:tagLst>
</file>

<file path=ppt/tags/tag147.xml><?xml version="1.0" encoding="utf-8"?>
<p:tagLst xmlns:p="http://schemas.openxmlformats.org/presentationml/2006/main">
  <p:tag name="COMMONDATA" val="eyJjb3VudCI6NywiaGRpZCI6ImUwMDBkZTY1NGJkODcyYjJmYTZhMzU1MmJiOGE4NDA0IiwidXNlckNvdW50IjoyfQ=="/>
</p:tagLst>
</file>

<file path=ppt/tags/tag15.xml><?xml version="1.0" encoding="utf-8"?>
<p:tagLst xmlns:p="http://schemas.openxmlformats.org/presentationml/2006/main">
  <p:tag name="KSO_WM_UNIT_SUBTYPE" val="a"/>
  <p:tag name="KSO_WM_UNIT_PRESET_TEXT_INDEX" val="5"/>
  <p:tag name="KSO_WM_UNIT_PRESET_TEXT_LEN" val="25"/>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69927_4*l_h_f*1_3_1"/>
  <p:tag name="KSO_WM_TEMPLATE_CATEGORY" val="diagram"/>
  <p:tag name="KSO_WM_TEMPLATE_INDEX" val="20169927"/>
  <p:tag name="KSO_WM_UNIT_LAYERLEVEL" val="1_1_1"/>
  <p:tag name="KSO_WM_TAG_VERSION" val="1.0"/>
  <p:tag name="KSO_WM_BEAUTIFY_FLAG" val="#wm#"/>
  <p:tag name="KSO_WM_UNIT_TEXT_FILL_FORE_SCHEMECOLOR_INDEX_BRIGHTNESS" val="-0.5"/>
  <p:tag name="KSO_WM_UNIT_TEXT_FILL_FORE_SCHEMECOLOR_INDEX" val="14"/>
  <p:tag name="KSO_WM_UNIT_TEXT_FILL_TYPE" val="1"/>
  <p:tag name="KSO_WM_UNIT_USESOURCEFORMAT_APPLY" val="1"/>
  <p:tag name="KSO_WM_FULL_TEXT_BEAUTIFY_COPY_ID" val="13"/>
</p:tagLst>
</file>

<file path=ppt/tags/tag16.xml><?xml version="1.0" encoding="utf-8"?>
<p:tagLst xmlns:p="http://schemas.openxmlformats.org/presentationml/2006/main">
  <p:tag name="KSO_WM_SLIDE_ANIMATION_ID" val="3110599"/>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9927_4*l_h_i*1_1_1"/>
  <p:tag name="KSO_WM_TEMPLATE_CATEGORY" val="diagram"/>
  <p:tag name="KSO_WM_TEMPLATE_INDEX" val="20169927"/>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USESOURCEFORMAT_APPLY" val="1"/>
  <p:tag name="KSO_WM_FULL_TEXT_BEAUTIFY_COPY_ID"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69927_4*l_h_i*1_1_2"/>
  <p:tag name="KSO_WM_TEMPLATE_CATEGORY" val="diagram"/>
  <p:tag name="KSO_WM_TEMPLATE_INDEX" val="20169927"/>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USESOURCEFORMAT_APPLY" val="1"/>
  <p:tag name="KSO_WM_FULL_TEXT_BEAUTIFY_COPY_ID" val="10"/>
</p:tagLst>
</file>

<file path=ppt/tags/tag19.xml><?xml version="1.0" encoding="utf-8"?>
<p:tagLst xmlns:p="http://schemas.openxmlformats.org/presentationml/2006/main">
  <p:tag name="KSO_WM_UNIT_SUBTYPE" val="a"/>
  <p:tag name="KSO_WM_UNIT_PRESET_TEXT_INDEX" val="5"/>
  <p:tag name="KSO_WM_UNIT_PRESET_TEXT_LEN" val="25"/>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9927_4*l_h_f*1_1_1"/>
  <p:tag name="KSO_WM_TEMPLATE_CATEGORY" val="diagram"/>
  <p:tag name="KSO_WM_TEMPLATE_INDEX" val="20169927"/>
  <p:tag name="KSO_WM_UNIT_LAYERLEVEL" val="1_1_1"/>
  <p:tag name="KSO_WM_TAG_VERSION" val="1.0"/>
  <p:tag name="KSO_WM_BEAUTIFY_FLAG" val="#wm#"/>
  <p:tag name="KSO_WM_UNIT_TEXT_FILL_FORE_SCHEMECOLOR_INDEX_BRIGHTNESS" val="-0.5"/>
  <p:tag name="KSO_WM_UNIT_TEXT_FILL_FORE_SCHEMECOLOR_INDEX" val="14"/>
  <p:tag name="KSO_WM_UNIT_TEXT_FILL_TYPE" val="1"/>
  <p:tag name="KSO_WM_UNIT_USESOURCEFORMAT_APPLY" val="1"/>
  <p:tag name="KSO_WM_FULL_TEXT_BEAUTIFY_COPY_ID" val="15"/>
</p:tagLst>
</file>

<file path=ppt/tags/tag2.xml><?xml version="1.0" encoding="utf-8"?>
<p:tagLst xmlns:p="http://schemas.openxmlformats.org/presentationml/2006/main">
  <p:tag name="KSO_WM_FULL_TEXT_BEAUTIFY_COPY_ID" val="17"/>
</p:tagLst>
</file>

<file path=ppt/tags/tag20.xml><?xml version="1.0" encoding="utf-8"?>
<p:tagLst xmlns:p="http://schemas.openxmlformats.org/presentationml/2006/main">
  <p:tag name="KSO_WM_SLIDE_ANIMATION_ID" val="3110599"/>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69927_4*l_h_i*1_4_1"/>
  <p:tag name="KSO_WM_TEMPLATE_CATEGORY" val="diagram"/>
  <p:tag name="KSO_WM_TEMPLATE_INDEX" val="20169927"/>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USESOURCEFORMAT_APPLY" val="1"/>
  <p:tag name="KSO_WM_FULL_TEXT_BEAUTIFY_COPY_ID" val="7"/>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69927_4*l_h_i*1_4_2"/>
  <p:tag name="KSO_WM_TEMPLATE_CATEGORY" val="diagram"/>
  <p:tag name="KSO_WM_TEMPLATE_INDEX" val="20169927"/>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USESOURCEFORMAT_APPLY" val="1"/>
  <p:tag name="KSO_WM_FULL_TEXT_BEAUTIFY_COPY_ID" val="11"/>
</p:tagLst>
</file>

<file path=ppt/tags/tag23.xml><?xml version="1.0" encoding="utf-8"?>
<p:tagLst xmlns:p="http://schemas.openxmlformats.org/presentationml/2006/main">
  <p:tag name="KSO_WM_UNIT_SUBTYPE" val="a"/>
  <p:tag name="KSO_WM_UNIT_PRESET_TEXT_INDEX" val="5"/>
  <p:tag name="KSO_WM_UNIT_PRESET_TEXT_LEN" val="25"/>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69927_4*l_h_f*1_4_1"/>
  <p:tag name="KSO_WM_TEMPLATE_CATEGORY" val="diagram"/>
  <p:tag name="KSO_WM_TEMPLATE_INDEX" val="20169927"/>
  <p:tag name="KSO_WM_UNIT_LAYERLEVEL" val="1_1_1"/>
  <p:tag name="KSO_WM_TAG_VERSION" val="1.0"/>
  <p:tag name="KSO_WM_BEAUTIFY_FLAG" val="#wm#"/>
  <p:tag name="KSO_WM_UNIT_TEXT_FILL_FORE_SCHEMECOLOR_INDEX_BRIGHTNESS" val="-0.5"/>
  <p:tag name="KSO_WM_UNIT_TEXT_FILL_FORE_SCHEMECOLOR_INDEX" val="14"/>
  <p:tag name="KSO_WM_UNIT_TEXT_FILL_TYPE" val="1"/>
  <p:tag name="KSO_WM_UNIT_USESOURCEFORMAT_APPLY" val="1"/>
  <p:tag name="KSO_WM_FULL_TEXT_BEAUTIFY_COPY_ID" val="23"/>
</p:tagLst>
</file>

<file path=ppt/tags/tag24.xml><?xml version="1.0" encoding="utf-8"?>
<p:tagLst xmlns:p="http://schemas.openxmlformats.org/presentationml/2006/main">
  <p:tag name="KSO_WM_SLIDE_ANIMATION_ID" val="3110599"/>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69927_4*l_h_i*1_2_2"/>
  <p:tag name="KSO_WM_TEMPLATE_CATEGORY" val="diagram"/>
  <p:tag name="KSO_WM_TEMPLATE_INDEX" val="20169927"/>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USESOURCEFORMAT_APPLY" val="1"/>
  <p:tag name="KSO_WM_FULL_TEXT_BEAUTIFY_COPY_ID" val="6"/>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9927_4*l_h_i*1_2_1"/>
  <p:tag name="KSO_WM_TEMPLATE_CATEGORY" val="diagram"/>
  <p:tag name="KSO_WM_TEMPLATE_INDEX" val="20169927"/>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USESOURCEFORMAT_APPLY" val="1"/>
  <p:tag name="KSO_WM_FULL_TEXT_BEAUTIFY_COPY_ID" val="8"/>
</p:tagLst>
</file>

<file path=ppt/tags/tag27.xml><?xml version="1.0" encoding="utf-8"?>
<p:tagLst xmlns:p="http://schemas.openxmlformats.org/presentationml/2006/main">
  <p:tag name="KSO_WM_UNIT_SUBTYPE" val="a"/>
  <p:tag name="KSO_WM_UNIT_PRESET_TEXT_INDEX" val="5"/>
  <p:tag name="KSO_WM_UNIT_PRESET_TEXT_LEN" val="25"/>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69927_4*l_h_f*1_2_1"/>
  <p:tag name="KSO_WM_TEMPLATE_CATEGORY" val="diagram"/>
  <p:tag name="KSO_WM_TEMPLATE_INDEX" val="20169927"/>
  <p:tag name="KSO_WM_UNIT_LAYERLEVEL" val="1_1_1"/>
  <p:tag name="KSO_WM_TAG_VERSION" val="1.0"/>
  <p:tag name="KSO_WM_BEAUTIFY_FLAG" val="#wm#"/>
  <p:tag name="KSO_WM_UNIT_TEXT_FILL_FORE_SCHEMECOLOR_INDEX_BRIGHTNESS" val="-0.5"/>
  <p:tag name="KSO_WM_UNIT_TEXT_FILL_FORE_SCHEMECOLOR_INDEX" val="14"/>
  <p:tag name="KSO_WM_UNIT_TEXT_FILL_TYPE" val="1"/>
  <p:tag name="KSO_WM_UNIT_USESOURCEFORMAT_APPLY" val="1"/>
  <p:tag name="KSO_WM_FULL_TEXT_BEAUTIFY_COPY_ID" val="25"/>
</p:tagLst>
</file>

<file path=ppt/tags/tag28.xml><?xml version="1.0" encoding="utf-8"?>
<p:tagLst xmlns:p="http://schemas.openxmlformats.org/presentationml/2006/main">
  <p:tag name="KSO_WM_SLIDE_ITEM_CNT" val="4"/>
  <p:tag name="KSO_WM_FULL_TEXT_BEAUTIFY_COPY_ID" val="150995229"/>
</p:tagLst>
</file>

<file path=ppt/tags/tag29.xml><?xml version="1.0" encoding="utf-8"?>
<p:tagLst xmlns:p="http://schemas.openxmlformats.org/presentationml/2006/main">
  <p:tag name="KSO_WM_FULL_TEXT_BEAUTIFY_COPY_ID" val="15"/>
</p:tagLst>
</file>

<file path=ppt/tags/tag3.xml><?xml version="1.0" encoding="utf-8"?>
<p:tagLst xmlns:p="http://schemas.openxmlformats.org/presentationml/2006/main">
  <p:tag name="KSO_WM_FULL_TEXT_BEAUTIFY_COPY_ID" val="3"/>
</p:tagLst>
</file>

<file path=ppt/tags/tag30.xml><?xml version="1.0" encoding="utf-8"?>
<p:tagLst xmlns:p="http://schemas.openxmlformats.org/presentationml/2006/main">
  <p:tag name="KSO_WM_FULL_TEXT_BEAUTIFY_COPY_ID" val="16"/>
</p:tagLst>
</file>

<file path=ppt/tags/tag3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FULL_TEXT_BEAUTIFY_COPY_ID" val="150995267"/>
</p:tagLst>
</file>

<file path=ppt/tags/tag32.xml><?xml version="1.0" encoding="utf-8"?>
<p:tagLst xmlns:p="http://schemas.openxmlformats.org/presentationml/2006/main">
  <p:tag name="KSO_WM_FULL_TEXT_BEAUTIFY_COPY_ID" val="15"/>
</p:tagLst>
</file>

<file path=ppt/tags/tag33.xml><?xml version="1.0" encoding="utf-8"?>
<p:tagLst xmlns:p="http://schemas.openxmlformats.org/presentationml/2006/main">
  <p:tag name="KSO_WM_FULL_TEXT_BEAUTIFY_COPY_ID" val="16"/>
</p:tagLst>
</file>

<file path=ppt/tags/tag34.xml><?xml version="1.0" encoding="utf-8"?>
<p:tagLst xmlns:p="http://schemas.openxmlformats.org/presentationml/2006/main">
  <p:tag name="KSO_WM_FULL_TEXT_BEAUTIFY_COPY_ID" val="17"/>
</p:tagLst>
</file>

<file path=ppt/tags/tag35.xml><?xml version="1.0" encoding="utf-8"?>
<p:tagLst xmlns:p="http://schemas.openxmlformats.org/presentationml/2006/main">
  <p:tag name="KSO_WM_FULL_TEXT_BEAUTIFY_COPY_ID" val="18"/>
</p:tagLst>
</file>

<file path=ppt/tags/tag36.xml><?xml version="1.0" encoding="utf-8"?>
<p:tagLst xmlns:p="http://schemas.openxmlformats.org/presentationml/2006/main">
  <p:tag name="KSO_WM_FULL_TEXT_BEAUTIFY_COPY_ID" val="19"/>
</p:tagLst>
</file>

<file path=ppt/tags/tag37.xml><?xml version="1.0" encoding="utf-8"?>
<p:tagLst xmlns:p="http://schemas.openxmlformats.org/presentationml/2006/main">
  <p:tag name="KSO_WM_FULL_TEXT_BEAUTIFY_COPY_ID" val="2"/>
</p:tagLst>
</file>

<file path=ppt/tags/tag38.xml><?xml version="1.0" encoding="utf-8"?>
<p:tagLst xmlns:p="http://schemas.openxmlformats.org/presentationml/2006/main">
  <p:tag name="KSO_WM_FULL_TEXT_BEAUTIFY_COPY_ID" val="3"/>
</p:tagLst>
</file>

<file path=ppt/tags/tag39.xml><?xml version="1.0" encoding="utf-8"?>
<p:tagLst xmlns:p="http://schemas.openxmlformats.org/presentationml/2006/main">
  <p:tag name="KSO_WM_FULL_TEXT_BEAUTIFY_COPY_ID" val="4"/>
</p:tagLst>
</file>

<file path=ppt/tags/tag4.xml><?xml version="1.0" encoding="utf-8"?>
<p:tagLst xmlns:p="http://schemas.openxmlformats.org/presentationml/2006/main">
  <p:tag name="KSO_WM_FULL_TEXT_BEAUTIFY_COPY_ID" val="15"/>
</p:tagLst>
</file>

<file path=ppt/tags/tag40.xml><?xml version="1.0" encoding="utf-8"?>
<p:tagLst xmlns:p="http://schemas.openxmlformats.org/presentationml/2006/main">
  <p:tag name="KSO_WM_FULL_TEXT_BEAUTIFY_COPY_ID" val="5"/>
</p:tagLst>
</file>

<file path=ppt/tags/tag41.xml><?xml version="1.0" encoding="utf-8"?>
<p:tagLst xmlns:p="http://schemas.openxmlformats.org/presentationml/2006/main">
  <p:tag name="KSO_WM_FULL_TEXT_BEAUTIFY_COPY_ID" val="150995231"/>
</p:tagLst>
</file>

<file path=ppt/tags/tag42.xml><?xml version="1.0" encoding="utf-8"?>
<p:tagLst xmlns:p="http://schemas.openxmlformats.org/presentationml/2006/main">
  <p:tag name="PA" val="v5.2.8"/>
  <p:tag name="KSO_WM_FULL_TEXT_BEAUTIFY_COPY_ID" val="9"/>
</p:tagLst>
</file>

<file path=ppt/tags/tag43.xml><?xml version="1.0" encoding="utf-8"?>
<p:tagLst xmlns:p="http://schemas.openxmlformats.org/presentationml/2006/main">
  <p:tag name="PA" val="v5.2.8"/>
  <p:tag name="KSO_WM_FULL_TEXT_BEAUTIFY_COPY_ID" val="11"/>
</p:tagLst>
</file>

<file path=ppt/tags/tag44.xml><?xml version="1.0" encoding="utf-8"?>
<p:tagLst xmlns:p="http://schemas.openxmlformats.org/presentationml/2006/main">
  <p:tag name="PA" val="v5.2.8"/>
  <p:tag name="KSO_WM_FULL_TEXT_BEAUTIFY_COPY_ID" val="7"/>
</p:tagLst>
</file>

<file path=ppt/tags/tag45.xml><?xml version="1.0" encoding="utf-8"?>
<p:tagLst xmlns:p="http://schemas.openxmlformats.org/presentationml/2006/main">
  <p:tag name="PA" val="v5.2.9"/>
  <p:tag name="KSO_WM_FULL_TEXT_BEAUTIFY_COPY_ID" val="8"/>
</p:tagLst>
</file>

<file path=ppt/tags/tag46.xml><?xml version="1.0" encoding="utf-8"?>
<p:tagLst xmlns:p="http://schemas.openxmlformats.org/presentationml/2006/main">
  <p:tag name="KSO_WM_FULL_TEXT_BEAUTIFY_COPY_ID" val="28"/>
</p:tagLst>
</file>

<file path=ppt/tags/tag47.xml><?xml version="1.0" encoding="utf-8"?>
<p:tagLst xmlns:p="http://schemas.openxmlformats.org/presentationml/2006/main">
  <p:tag name="PA" val="v5.2.8"/>
  <p:tag name="KSO_WM_FULL_TEXT_BEAUTIFY_COPY_ID" val="4"/>
</p:tagLst>
</file>

<file path=ppt/tags/tag48.xml><?xml version="1.0" encoding="utf-8"?>
<p:tagLst xmlns:p="http://schemas.openxmlformats.org/presentationml/2006/main">
  <p:tag name="PA" val="v5.2.8"/>
  <p:tag name="KSO_WM_FULL_TEXT_BEAUTIFY_COPY_ID" val="10"/>
</p:tagLst>
</file>

<file path=ppt/tags/tag49.xml><?xml version="1.0" encoding="utf-8"?>
<p:tagLst xmlns:p="http://schemas.openxmlformats.org/presentationml/2006/main">
  <p:tag name="PA" val="v5.2.8"/>
  <p:tag name="KSO_WM_FULL_TEXT_BEAUTIFY_COPY_ID" val="12"/>
</p:tagLst>
</file>

<file path=ppt/tags/tag5.xml><?xml version="1.0" encoding="utf-8"?>
<p:tagLst xmlns:p="http://schemas.openxmlformats.org/presentationml/2006/main">
  <p:tag name="KSO_WM_FULL_TEXT_BEAUTIFY_COPY_ID" val="16"/>
</p:tagLst>
</file>

<file path=ppt/tags/tag50.xml><?xml version="1.0" encoding="utf-8"?>
<p:tagLst xmlns:p="http://schemas.openxmlformats.org/presentationml/2006/main">
  <p:tag name="PA" val="v5.2.9"/>
  <p:tag name="KSO_WM_FULL_TEXT_BEAUTIFY_COPY_ID" val="21"/>
</p:tagLst>
</file>

<file path=ppt/tags/tag51.xml><?xml version="1.0" encoding="utf-8"?>
<p:tagLst xmlns:p="http://schemas.openxmlformats.org/presentationml/2006/main">
  <p:tag name="KSO_WM_FULL_TEXT_BEAUTIFY_COPY_ID" val="22"/>
</p:tagLst>
</file>

<file path=ppt/tags/tag52.xml><?xml version="1.0" encoding="utf-8"?>
<p:tagLst xmlns:p="http://schemas.openxmlformats.org/presentationml/2006/main">
  <p:tag name="KSO_WM_FULL_TEXT_BEAUTIFY_COPY_ID" val="4"/>
</p:tagLst>
</file>

<file path=ppt/tags/tag53.xml><?xml version="1.0" encoding="utf-8"?>
<p:tagLst xmlns:p="http://schemas.openxmlformats.org/presentationml/2006/main">
  <p:tag name="KSO_WM_FULL_TEXT_BEAUTIFY_COPY_ID" val="4"/>
</p:tagLst>
</file>

<file path=ppt/tags/tag54.xml><?xml version="1.0" encoding="utf-8"?>
<p:tagLst xmlns:p="http://schemas.openxmlformats.org/presentationml/2006/main">
  <p:tag name="KSO_WM_FULL_TEXT_BEAUTIFY_COPY_ID" val="150995233"/>
</p:tagLst>
</file>

<file path=ppt/tags/tag55.xml><?xml version="1.0" encoding="utf-8"?>
<p:tagLst xmlns:p="http://schemas.openxmlformats.org/presentationml/2006/main">
  <p:tag name="KSO_WM_FULL_TEXT_BEAUTIFY_COPY_ID" val="10"/>
</p:tagLst>
</file>

<file path=ppt/tags/tag56.xml><?xml version="1.0" encoding="utf-8"?>
<p:tagLst xmlns:p="http://schemas.openxmlformats.org/presentationml/2006/main">
  <p:tag name="KSO_WM_FULL_TEXT_BEAUTIFY_COPY_ID" val="11"/>
</p:tagLst>
</file>

<file path=ppt/tags/tag57.xml><?xml version="1.0" encoding="utf-8"?>
<p:tagLst xmlns:p="http://schemas.openxmlformats.org/presentationml/2006/main">
  <p:tag name="KSO_WM_FULL_TEXT_BEAUTIFY_COPY_ID" val="9"/>
</p:tagLst>
</file>

<file path=ppt/tags/tag58.xml><?xml version="1.0" encoding="utf-8"?>
<p:tagLst xmlns:p="http://schemas.openxmlformats.org/presentationml/2006/main">
  <p:tag name="KSO_WM_FULL_TEXT_BEAUTIFY_COPY_ID" val="18"/>
</p:tagLst>
</file>

<file path=ppt/tags/tag59.xml><?xml version="1.0" encoding="utf-8"?>
<p:tagLst xmlns:p="http://schemas.openxmlformats.org/presentationml/2006/main">
  <p:tag name="KSO_WM_FULL_TEXT_BEAUTIFY_COPY_ID" val="19"/>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850_1*i*1"/>
  <p:tag name="KSO_WM_TEMPLATE_CATEGORY" val="diagram"/>
  <p:tag name="KSO_WM_TEMPLATE_INDEX" val="20200850"/>
  <p:tag name="KSO_WM_UNIT_LAYERLEVEL" val="1"/>
  <p:tag name="KSO_WM_TAG_VERSION" val="1.0"/>
  <p:tag name="KSO_WM_BEAUTIFY_FLAG" val="#wm#"/>
  <p:tag name="KSO_WM_UNIT_TYPE" val="i"/>
  <p:tag name="KSO_WM_UNIT_INDEX" val="1"/>
  <p:tag name="KSO_WM_FULL_TEXT_BEAUTIFY_COPY_ID" val="8"/>
</p:tagLst>
</file>

<file path=ppt/tags/tag60.xml><?xml version="1.0" encoding="utf-8"?>
<p:tagLst xmlns:p="http://schemas.openxmlformats.org/presentationml/2006/main">
  <p:tag name="KSO_WM_FULL_TEXT_BEAUTIFY_COPY_ID" val="20"/>
</p:tagLst>
</file>

<file path=ppt/tags/tag61.xml><?xml version="1.0" encoding="utf-8"?>
<p:tagLst xmlns:p="http://schemas.openxmlformats.org/presentationml/2006/main">
  <p:tag name="KSO_WM_FULL_TEXT_BEAUTIFY_COPY_ID" val="21"/>
</p:tagLst>
</file>

<file path=ppt/tags/tag62.xml><?xml version="1.0" encoding="utf-8"?>
<p:tagLst xmlns:p="http://schemas.openxmlformats.org/presentationml/2006/main">
  <p:tag name="KSO_WM_FULL_TEXT_BEAUTIFY_COPY_ID" val="22"/>
</p:tagLst>
</file>

<file path=ppt/tags/tag63.xml><?xml version="1.0" encoding="utf-8"?>
<p:tagLst xmlns:p="http://schemas.openxmlformats.org/presentationml/2006/main">
  <p:tag name="KSO_WM_FULL_TEXT_BEAUTIFY_COPY_ID" val="23"/>
</p:tagLst>
</file>

<file path=ppt/tags/tag64.xml><?xml version="1.0" encoding="utf-8"?>
<p:tagLst xmlns:p="http://schemas.openxmlformats.org/presentationml/2006/main">
  <p:tag name="KSO_WM_FULL_TEXT_BEAUTIFY_COPY_ID" val="24"/>
</p:tagLst>
</file>

<file path=ppt/tags/tag65.xml><?xml version="1.0" encoding="utf-8"?>
<p:tagLst xmlns:p="http://schemas.openxmlformats.org/presentationml/2006/main">
  <p:tag name="KSO_WM_FULL_TEXT_BEAUTIFY_COPY_ID" val="25"/>
</p:tagLst>
</file>

<file path=ppt/tags/tag66.xml><?xml version="1.0" encoding="utf-8"?>
<p:tagLst xmlns:p="http://schemas.openxmlformats.org/presentationml/2006/main">
  <p:tag name="KSO_WM_FULL_TEXT_BEAUTIFY_COPY_ID" val="26"/>
</p:tagLst>
</file>

<file path=ppt/tags/tag67.xml><?xml version="1.0" encoding="utf-8"?>
<p:tagLst xmlns:p="http://schemas.openxmlformats.org/presentationml/2006/main">
  <p:tag name="KSO_WM_FULL_TEXT_BEAUTIFY_COPY_ID" val="27"/>
</p:tagLst>
</file>

<file path=ppt/tags/tag68.xml><?xml version="1.0" encoding="utf-8"?>
<p:tagLst xmlns:p="http://schemas.openxmlformats.org/presentationml/2006/main">
  <p:tag name="KSO_WM_FULL_TEXT_BEAUTIFY_COPY_ID" val="25"/>
</p:tagLst>
</file>

<file path=ppt/tags/tag69.xml><?xml version="1.0" encoding="utf-8"?>
<p:tagLst xmlns:p="http://schemas.openxmlformats.org/presentationml/2006/main">
  <p:tag name="KSO_WM_FULL_TEXT_BEAUTIFY_COPY_ID" val="26"/>
</p:tagLst>
</file>

<file path=ppt/tags/tag7.xml><?xml version="1.0" encoding="utf-8"?>
<p:tagLst xmlns:p="http://schemas.openxmlformats.org/presentationml/2006/main">
  <p:tag name="KSO_WM_UNIT_NOCLEAR" val="0"/>
  <p:tag name="KSO_WM_UNIT_VALUE" val="304"/>
  <p:tag name="KSO_WM_UNIT_HIGHLIGHT" val="0"/>
  <p:tag name="KSO_WM_UNIT_COMPATIBLE" val="0"/>
  <p:tag name="KSO_WM_UNIT_DIAGRAM_ISNUMVISUAL" val="0"/>
  <p:tag name="KSO_WM_UNIT_DIAGRAM_ISREFERUNIT" val="0"/>
  <p:tag name="KSO_WM_UNIT_TYPE" val="f"/>
  <p:tag name="KSO_WM_UNIT_INDEX" val="1"/>
  <p:tag name="KSO_WM_UNIT_ID" val="diagram20200850_1*f*1"/>
  <p:tag name="KSO_WM_TEMPLATE_CATEGORY" val="diagram"/>
  <p:tag name="KSO_WM_TEMPLATE_INDEX" val="20200850"/>
  <p:tag name="KSO_WM_UNIT_LAYERLEVEL" val="1"/>
  <p:tag name="KSO_WM_TAG_VERSION" val="1.0"/>
  <p:tag name="KSO_WM_BEAUTIFY_FLAG" val="#wm#"/>
  <p:tag name="KSO_WM_UNIT_PRESET_TEXT" val="点击此处添加正文，文字是您思想的提炼，为了演示发布的良好效果，请言简意赅的阐述您的观点。&#10;点击此处添加正文，文字是您思想的提炼，为了演示发布的良好效果，请言简意赅的阐述您的观点。"/>
  <p:tag name="KSO_WM_FULL_TEXT_BEAUTIFY_COPY_ID" val="19"/>
</p:tagLst>
</file>

<file path=ppt/tags/tag70.xml><?xml version="1.0" encoding="utf-8"?>
<p:tagLst xmlns:p="http://schemas.openxmlformats.org/presentationml/2006/main">
  <p:tag name="KSO_WM_FULL_TEXT_BEAUTIFY_COPY_ID" val="27"/>
</p:tagLst>
</file>

<file path=ppt/tags/tag71.xml><?xml version="1.0" encoding="utf-8"?>
<p:tagLst xmlns:p="http://schemas.openxmlformats.org/presentationml/2006/main">
  <p:tag name="KSO_WM_FULL_TEXT_BEAUTIFY_COPY_ID" val="24"/>
</p:tagLst>
</file>

<file path=ppt/tags/tag72.xml><?xml version="1.0" encoding="utf-8"?>
<p:tagLst xmlns:p="http://schemas.openxmlformats.org/presentationml/2006/main">
  <p:tag name="KSO_WM_FULL_TEXT_BEAUTIFY_COPY_ID" val="4"/>
</p:tagLst>
</file>

<file path=ppt/tags/tag73.xml><?xml version="1.0" encoding="utf-8"?>
<p:tagLst xmlns:p="http://schemas.openxmlformats.org/presentationml/2006/main">
  <p:tag name="KSO_WM_FULL_TEXT_BEAUTIFY_COPY_ID" val="150995234"/>
</p:tagLst>
</file>

<file path=ppt/tags/tag74.xml><?xml version="1.0" encoding="utf-8"?>
<p:tagLst xmlns:p="http://schemas.openxmlformats.org/presentationml/2006/main">
  <p:tag name="KSO_WM_FULL_TEXT_BEAUTIFY_COPY_ID" val="4"/>
</p:tagLst>
</file>

<file path=ppt/tags/tag75.xml><?xml version="1.0" encoding="utf-8"?>
<p:tagLst xmlns:p="http://schemas.openxmlformats.org/presentationml/2006/main">
  <p:tag name="KSO_WM_SLIDE_ANIMATION_ID" val="3110599"/>
</p:tagLst>
</file>

<file path=ppt/tags/tag7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634_2*l_h_a*1_1_1"/>
  <p:tag name="KSO_WM_TEMPLATE_CATEGORY" val="diagram"/>
  <p:tag name="KSO_WM_TEMPLATE_INDEX" val="634"/>
  <p:tag name="KSO_WM_UNIT_LAYERLEVEL" val="1_1_1"/>
  <p:tag name="KSO_WM_TAG_VERSION" val="1.0"/>
  <p:tag name="KSO_WM_BEAUTIFY_FLAG" val="#wm#"/>
  <p:tag name="KSO_WM_UNIT_PRESET_TEXT" val="添加标题"/>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 name="KSO_WM_FULL_TEXT_BEAUTIFY_COPY_ID"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634_2*l_h_i*1_1_1"/>
  <p:tag name="KSO_WM_TEMPLATE_CATEGORY" val="diagram"/>
  <p:tag name="KSO_WM_TEMPLATE_INDEX" val="634"/>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 name="KSO_WM_FULL_TEXT_BEAUTIFY_COPY_ID" val="3"/>
</p:tagLst>
</file>

<file path=ppt/tags/tag7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34_2*l_h_f*1_1_1"/>
  <p:tag name="KSO_WM_TEMPLATE_CATEGORY" val="diagram"/>
  <p:tag name="KSO_WM_TEMPLATE_INDEX" val="634"/>
  <p:tag name="KSO_WM_UNIT_LAYERLEVEL" val="1_1_1"/>
  <p:tag name="KSO_WM_TAG_VERSION" val="1.0"/>
  <p:tag name="KSO_WM_BEAUTIFY_FLAG" val="#wm#"/>
  <p:tag name="KSO_WM_UNIT_PRESET_TEXT" val="单击此处添加文本具体内容，简明扼要的阐述您的观点。"/>
  <p:tag name="KSO_WM_UNIT_TEXT_FILL_FORE_SCHEMECOLOR_INDEX_BRIGHTNESS" val="0"/>
  <p:tag name="KSO_WM_UNIT_TEXT_FILL_FORE_SCHEMECOLOR_INDEX" val="13"/>
  <p:tag name="KSO_WM_UNIT_TEXT_FILL_TYPE" val="1"/>
  <p:tag name="KSO_WM_UNIT_USESOURCEFORMAT_APPLY" val="1"/>
  <p:tag name="KSO_WM_FULL_TEXT_BEAUTIFY_COPY_ID" val="6"/>
</p:tagLst>
</file>

<file path=ppt/tags/tag79.xml><?xml version="1.0" encoding="utf-8"?>
<p:tagLst xmlns:p="http://schemas.openxmlformats.org/presentationml/2006/main">
  <p:tag name="KSO_WM_SLIDE_ANIMATION_ID" val="3110599"/>
</p:tagLst>
</file>

<file path=ppt/tags/tag8.xml><?xml version="1.0" encoding="utf-8"?>
<p:tagLst xmlns:p="http://schemas.openxmlformats.org/presentationml/2006/main">
  <p:tag name="KSO_WM_UNIT_PLACING_PICTURE_USER_VIEWPORT" val="{&quot;height&quot;:5130,&quot;width&quot;:5880}"/>
</p:tagLst>
</file>

<file path=ppt/tags/tag8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634_2*l_h_a*1_2_1"/>
  <p:tag name="KSO_WM_TEMPLATE_CATEGORY" val="diagram"/>
  <p:tag name="KSO_WM_TEMPLATE_INDEX" val="634"/>
  <p:tag name="KSO_WM_UNIT_LAYERLEVEL" val="1_1_1"/>
  <p:tag name="KSO_WM_TAG_VERSION" val="1.0"/>
  <p:tag name="KSO_WM_BEAUTIFY_FLAG" val="#wm#"/>
  <p:tag name="KSO_WM_UNIT_PRESET_TEXT" val="添加标题"/>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 name="KSO_WM_FULL_TEXT_BEAUTIFY_COPY_ID" val="8"/>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634_2*l_h_i*1_2_1"/>
  <p:tag name="KSO_WM_TEMPLATE_CATEGORY" val="diagram"/>
  <p:tag name="KSO_WM_TEMPLATE_INDEX" val="634"/>
  <p:tag name="KSO_WM_UNIT_LAYERLEVEL" val="1_1_1"/>
  <p:tag name="KSO_WM_TAG_VERSION" val="1.0"/>
  <p:tag name="KSO_WM_BEAUTIFY_FLAG" val="#wm#"/>
  <p:tag name="KSO_WM_UNIT_TEXT_FILL_FORE_SCHEMECOLOR_INDEX_BRIGHTNESS" val="0"/>
  <p:tag name="KSO_WM_UNIT_TEXT_FILL_FORE_SCHEMECOLOR_INDEX" val="6"/>
  <p:tag name="KSO_WM_UNIT_TEXT_FILL_TYPE" val="1"/>
  <p:tag name="KSO_WM_UNIT_USESOURCEFORMAT_APPLY" val="1"/>
  <p:tag name="KSO_WM_FULL_TEXT_BEAUTIFY_COPY_ID" val="9"/>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634_2*l_h_f*1_2_1"/>
  <p:tag name="KSO_WM_TEMPLATE_CATEGORY" val="diagram"/>
  <p:tag name="KSO_WM_TEMPLATE_INDEX" val="634"/>
  <p:tag name="KSO_WM_UNIT_LAYERLEVEL" val="1_1_1"/>
  <p:tag name="KSO_WM_TAG_VERSION" val="1.0"/>
  <p:tag name="KSO_WM_BEAUTIFY_FLAG" val="#wm#"/>
  <p:tag name="KSO_WM_UNIT_PRESET_TEXT" val="单击此处添加文本具体内容，简明扼要的阐述您的观点。"/>
  <p:tag name="KSO_WM_UNIT_TEXT_FILL_FORE_SCHEMECOLOR_INDEX_BRIGHTNESS" val="0"/>
  <p:tag name="KSO_WM_UNIT_TEXT_FILL_FORE_SCHEMECOLOR_INDEX" val="13"/>
  <p:tag name="KSO_WM_UNIT_TEXT_FILL_TYPE" val="1"/>
  <p:tag name="KSO_WM_UNIT_USESOURCEFORMAT_APPLY" val="1"/>
  <p:tag name="KSO_WM_FULL_TEXT_BEAUTIFY_COPY_ID" val="10"/>
</p:tagLst>
</file>

<file path=ppt/tags/tag83.xml><?xml version="1.0" encoding="utf-8"?>
<p:tagLst xmlns:p="http://schemas.openxmlformats.org/presentationml/2006/main">
  <p:tag name="KSO_WM_FULL_TEXT_BEAUTIFY_COPY_ID" val="5"/>
</p:tagLst>
</file>

<file path=ppt/tags/tag84.xml><?xml version="1.0" encoding="utf-8"?>
<p:tagLst xmlns:p="http://schemas.openxmlformats.org/presentationml/2006/main">
  <p:tag name="KSO_WM_FULL_TEXT_BEAUTIFY_COPY_ID" val="7"/>
</p:tagLst>
</file>

<file path=ppt/tags/tag85.xml><?xml version="1.0" encoding="utf-8"?>
<p:tagLst xmlns:p="http://schemas.openxmlformats.org/presentationml/2006/main">
  <p:tag name="KSO_WM_SLIDE_ITEM_CNT" val="2"/>
  <p:tag name="KSO_WM_FULL_TEXT_BEAUTIFY_COPY_ID" val="150995237"/>
</p:tagLst>
</file>

<file path=ppt/tags/tag86.xml><?xml version="1.0" encoding="utf-8"?>
<p:tagLst xmlns:p="http://schemas.openxmlformats.org/presentationml/2006/main">
  <p:tag name="KSO_WM_FULL_TEXT_BEAUTIFY_COPY_ID" val="15"/>
</p:tagLst>
</file>

<file path=ppt/tags/tag87.xml><?xml version="1.0" encoding="utf-8"?>
<p:tagLst xmlns:p="http://schemas.openxmlformats.org/presentationml/2006/main">
  <p:tag name="KSO_WM_FULL_TEXT_BEAUTIFY_COPY_ID" val="16"/>
</p:tagLst>
</file>

<file path=ppt/tags/tag8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FULL_TEXT_BEAUTIFY_COPY_ID" val="150995267"/>
</p:tagLst>
</file>

<file path=ppt/tags/tag89.xml><?xml version="1.0" encoding="utf-8"?>
<p:tagLst xmlns:p="http://schemas.openxmlformats.org/presentationml/2006/main">
  <p:tag name="KSO_WM_SLIDE_ANIMATION_ID" val="3110599"/>
</p:tagLst>
</file>

<file path=ppt/tags/tag9.xml><?xml version="1.0" encoding="utf-8"?>
<p:tagLst xmlns:p="http://schemas.openxmlformats.org/presentationml/2006/main">
  <p:tag name="KSO_WM_FULL_TEXT_BEAUTIFY_COPY_ID" val="150995228"/>
</p:tagLst>
</file>

<file path=ppt/tags/tag90.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6368_1*l_h_f*1_1_1"/>
  <p:tag name="KSO_WM_TEMPLATE_CATEGORY" val="diagram"/>
  <p:tag name="KSO_WM_TEMPLATE_INDEX" val="20206368"/>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FULL_TEXT_BEAUTIFY_COPY_ID" val="76"/>
</p:tagLst>
</file>

<file path=ppt/tags/tag91.xml><?xml version="1.0" encoding="utf-8"?>
<p:tagLst xmlns:p="http://schemas.openxmlformats.org/presentationml/2006/main">
  <p:tag name="KSO_WM_UNIT_ISCONTENTSTITLE" val="0"/>
  <p:tag name="KSO_WM_UNIT_ISNUMDGMTITLE" val="0"/>
  <p:tag name="KSO_WM_UNIT_PRESET_TEXT" val="点击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06368_1*l_h_a*1_1_1"/>
  <p:tag name="KSO_WM_TEMPLATE_CATEGORY" val="diagram"/>
  <p:tag name="KSO_WM_TEMPLATE_INDEX" val="20206368"/>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FULL_TEXT_BEAUTIFY_COPY_ID" val="9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6368_1*l_h_i*1_1_1"/>
  <p:tag name="KSO_WM_TEMPLATE_CATEGORY" val="diagram"/>
  <p:tag name="KSO_WM_TEMPLATE_INDEX" val="20206368"/>
  <p:tag name="KSO_WM_UNIT_LAYERLEVEL" val="1_1_1"/>
  <p:tag name="KSO_WM_TAG_VERSION" val="1.0"/>
  <p:tag name="KSO_WM_BEAUTIFY_FLAG" val="#wm#"/>
  <p:tag name="KSO_WM_UNIT_USESOURCEFORMAT_APPLY"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06368_1*l_h_i*1_1_5"/>
  <p:tag name="KSO_WM_TEMPLATE_CATEGORY" val="diagram"/>
  <p:tag name="KSO_WM_TEMPLATE_INDEX" val="20206368"/>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 name="KSO_WM_FULL_TEXT_BEAUTIFY_COPY_ID" val="13"/>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6"/>
  <p:tag name="KSO_WM_UNIT_ID" val="diagram20206368_1*l_h_i*1_1_6"/>
  <p:tag name="KSO_WM_TEMPLATE_CATEGORY" val="diagram"/>
  <p:tag name="KSO_WM_TEMPLATE_INDEX" val="2020636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 name="KSO_WM_FULL_TEXT_BEAUTIFY_COPY_ID" val="14"/>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7"/>
  <p:tag name="KSO_WM_UNIT_ID" val="diagram20206368_1*l_h_i*1_1_7"/>
  <p:tag name="KSO_WM_TEMPLATE_CATEGORY" val="diagram"/>
  <p:tag name="KSO_WM_TEMPLATE_INDEX" val="2020636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 name="KSO_WM_FULL_TEXT_BEAUTIFY_COPY_ID" val="15"/>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8"/>
  <p:tag name="KSO_WM_UNIT_ID" val="diagram20206368_1*l_h_i*1_1_8"/>
  <p:tag name="KSO_WM_TEMPLATE_CATEGORY" val="diagram"/>
  <p:tag name="KSO_WM_TEMPLATE_INDEX" val="2020636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 name="KSO_WM_FULL_TEXT_BEAUTIFY_COPY_ID" val="16"/>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06368_1*l_h_i*1_1_2"/>
  <p:tag name="KSO_WM_TEMPLATE_CATEGORY" val="diagram"/>
  <p:tag name="KSO_WM_TEMPLATE_INDEX" val="2020636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FULL_TEXT_BEAUTIFY_COPY_ID" val="9"/>
</p:tagLst>
</file>

<file path=ppt/tags/tag98.xml><?xml version="1.0" encoding="utf-8"?>
<p:tagLst xmlns:p="http://schemas.openxmlformats.org/presentationml/2006/main">
  <p:tag name="KSO_WM_SLIDE_ANIMATION_ID" val="3110599"/>
</p:tagLst>
</file>

<file path=ppt/tags/tag99.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6368_1*l_h_f*1_2_1"/>
  <p:tag name="KSO_WM_TEMPLATE_CATEGORY" val="diagram"/>
  <p:tag name="KSO_WM_TEMPLATE_INDEX" val="20206368"/>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FULL_TEXT_BEAUTIFY_COPY_ID" val="178"/>
</p:tagLst>
</file>

<file path=ppt/theme/theme1.xml><?xml version="1.0" encoding="utf-8"?>
<a:theme xmlns:a="http://schemas.openxmlformats.org/drawingml/2006/main" name="稻壳优创意   http://chn.docer.com/works?userid=4610637">
  <a:themeElements>
    <a:clrScheme name="自定义 105">
      <a:dk1>
        <a:sysClr val="windowText" lastClr="000000"/>
      </a:dk1>
      <a:lt1>
        <a:sysClr val="window" lastClr="FFFFFF"/>
      </a:lt1>
      <a:dk2>
        <a:srgbClr val="3E3D2D"/>
      </a:dk2>
      <a:lt2>
        <a:srgbClr val="FFFFFF"/>
      </a:lt2>
      <a:accent1>
        <a:srgbClr val="019579"/>
      </a:accent1>
      <a:accent2>
        <a:srgbClr val="59AA5D"/>
      </a:accent2>
      <a:accent3>
        <a:srgbClr val="019579"/>
      </a:accent3>
      <a:accent4>
        <a:srgbClr val="59AA5D"/>
      </a:accent4>
      <a:accent5>
        <a:srgbClr val="019579"/>
      </a:accent5>
      <a:accent6>
        <a:srgbClr val="59AA5D"/>
      </a:accent6>
      <a:hlink>
        <a:srgbClr val="019579"/>
      </a:hlink>
      <a:folHlink>
        <a:srgbClr val="59AA5D"/>
      </a:folHlink>
    </a:clrScheme>
    <a:fontScheme name="自定义 4">
      <a:majorFont>
        <a:latin typeface="Lao UI"/>
        <a:ea typeface="方正卡通简体"/>
        <a:cs typeface=""/>
      </a:majorFont>
      <a:minorFont>
        <a:latin typeface="Lao UI"/>
        <a:ea typeface="方正卡通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稻壳优创意</Template>
  <TotalTime>0</TotalTime>
  <Words>2509</Words>
  <Application>WPS 演示</Application>
  <PresentationFormat>宽屏</PresentationFormat>
  <Paragraphs>169</Paragraphs>
  <Slides>17</Slides>
  <Notes>1</Notes>
  <HiddenSlides>1</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17</vt:i4>
      </vt:variant>
    </vt:vector>
  </HeadingPairs>
  <TitlesOfParts>
    <vt:vector size="35" baseType="lpstr">
      <vt:lpstr>Arial</vt:lpstr>
      <vt:lpstr>宋体</vt:lpstr>
      <vt:lpstr>Wingdings</vt:lpstr>
      <vt:lpstr>方正卡通简体</vt:lpstr>
      <vt:lpstr>Segoe Print</vt:lpstr>
      <vt:lpstr>Lao UI</vt:lpstr>
      <vt:lpstr>汉仪中黑 简</vt:lpstr>
      <vt:lpstr>汉仪雅酷黑 85W</vt:lpstr>
      <vt:lpstr>思源黑体 Heavy</vt:lpstr>
      <vt:lpstr>黑体</vt:lpstr>
      <vt:lpstr>Lao UI</vt:lpstr>
      <vt:lpstr>汉仪雅酷黑 75W</vt:lpstr>
      <vt:lpstr>思源黑体 CN Normal</vt:lpstr>
      <vt:lpstr>思源黑体 CN Regular</vt:lpstr>
      <vt:lpstr>汉仪力量黑简</vt:lpstr>
      <vt:lpstr>微软雅黑</vt:lpstr>
      <vt:lpstr>Arial Unicode MS</vt:lpstr>
      <vt:lpstr>稻壳优创意   http://chn.docer.com/works?userid=4610637</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weixiao</cp:lastModifiedBy>
  <cp:revision>10</cp:revision>
  <dcterms:created xsi:type="dcterms:W3CDTF">2022-06-23T08:51:00Z</dcterms:created>
  <dcterms:modified xsi:type="dcterms:W3CDTF">2022-06-29T06:13:27Z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KSOTemplateUUID">
    <vt:lpwstr>v1.0_mb_bayplsCs2D5SUEWgEk7Iog==</vt:lpwstr>
  </property>
  <property fmtid="{D5CDD505-2E9C-101B-9397-08002B2CF9AE}" pid="4" name="ICV">
    <vt:lpwstr>DE4AB7803F5D44D9B5F97F3B342D5F87</vt:lpwstr>
  </property>
</Properties>
</file>